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Roboto Slab Bold" charset="1" panose="00000000000000000000"/>
      <p:regular r:id="rId35"/>
    </p:embeddedFont>
    <p:embeddedFont>
      <p:font typeface="Roboto Slab"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https://glp.pace.edu.vn/kho-tri-thuc/mo-hinh-kinh-doanh" TargetMode="External" Type="http://schemas.openxmlformats.org/officeDocument/2006/relationships/hyperlink"/><Relationship Id="rId6" Target="https://www.pace.edu.vn/tin-kho-tri-thuc/khach-hang-la-gi"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722887" y="-4247682"/>
            <a:ext cx="19258069" cy="19258069"/>
          </a:xfrm>
          <a:custGeom>
            <a:avLst/>
            <a:gdLst/>
            <a:ahLst/>
            <a:cxnLst/>
            <a:rect r="r" b="b" t="t" l="l"/>
            <a:pathLst>
              <a:path h="19258069" w="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365393" y="3681877"/>
            <a:ext cx="7803269" cy="5347823"/>
            <a:chOff x="0" y="0"/>
            <a:chExt cx="10404359" cy="7130431"/>
          </a:xfrm>
        </p:grpSpPr>
        <p:sp>
          <p:nvSpPr>
            <p:cNvPr name="Freeform 4" id="4"/>
            <p:cNvSpPr/>
            <p:nvPr/>
          </p:nvSpPr>
          <p:spPr>
            <a:xfrm flipH="false" flipV="false" rot="0">
              <a:off x="2349735" y="0"/>
              <a:ext cx="4935457" cy="6298147"/>
            </a:xfrm>
            <a:custGeom>
              <a:avLst/>
              <a:gdLst/>
              <a:ahLst/>
              <a:cxnLst/>
              <a:rect r="r" b="b" t="t" l="l"/>
              <a:pathLst>
                <a:path h="6298147" w="4935457">
                  <a:moveTo>
                    <a:pt x="0" y="0"/>
                  </a:moveTo>
                  <a:lnTo>
                    <a:pt x="4935457" y="0"/>
                  </a:lnTo>
                  <a:lnTo>
                    <a:pt x="4935457" y="6298147"/>
                  </a:lnTo>
                  <a:lnTo>
                    <a:pt x="0" y="6298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3939452"/>
              <a:ext cx="4957736" cy="3190979"/>
            </a:xfrm>
            <a:custGeom>
              <a:avLst/>
              <a:gdLst/>
              <a:ahLst/>
              <a:cxnLst/>
              <a:rect r="r" b="b" t="t" l="l"/>
              <a:pathLst>
                <a:path h="3190979" w="4957736">
                  <a:moveTo>
                    <a:pt x="0" y="0"/>
                  </a:moveTo>
                  <a:lnTo>
                    <a:pt x="4957736" y="0"/>
                  </a:lnTo>
                  <a:lnTo>
                    <a:pt x="4957736" y="3190979"/>
                  </a:lnTo>
                  <a:lnTo>
                    <a:pt x="0" y="31909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561431" y="1657297"/>
              <a:ext cx="3842929" cy="5257738"/>
            </a:xfrm>
            <a:custGeom>
              <a:avLst/>
              <a:gdLst/>
              <a:ahLst/>
              <a:cxnLst/>
              <a:rect r="r" b="b" t="t" l="l"/>
              <a:pathLst>
                <a:path h="5257738" w="3842929">
                  <a:moveTo>
                    <a:pt x="0" y="0"/>
                  </a:moveTo>
                  <a:lnTo>
                    <a:pt x="3842928" y="0"/>
                  </a:lnTo>
                  <a:lnTo>
                    <a:pt x="3842928" y="5257738"/>
                  </a:lnTo>
                  <a:lnTo>
                    <a:pt x="0" y="5257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7" id="7"/>
          <p:cNvSpPr txBox="true"/>
          <p:nvPr/>
        </p:nvSpPr>
        <p:spPr>
          <a:xfrm rot="0">
            <a:off x="1703577" y="1534059"/>
            <a:ext cx="10925317" cy="1287146"/>
          </a:xfrm>
          <a:prstGeom prst="rect">
            <a:avLst/>
          </a:prstGeom>
        </p:spPr>
        <p:txBody>
          <a:bodyPr anchor="t" rtlCol="false" tIns="0" lIns="0" bIns="0" rIns="0">
            <a:spAutoFit/>
          </a:bodyPr>
          <a:lstStyle/>
          <a:p>
            <a:pPr algn="ctr">
              <a:lnSpc>
                <a:spcPts val="5179"/>
              </a:lnSpc>
            </a:pPr>
            <a:r>
              <a:rPr lang="en-US" b="true" sz="3699">
                <a:solidFill>
                  <a:srgbClr val="343434"/>
                </a:solidFill>
                <a:latin typeface="Roboto Slab Bold"/>
                <a:ea typeface="Roboto Slab Bold"/>
                <a:cs typeface="Roboto Slab Bold"/>
                <a:sym typeface="Roboto Slab Bold"/>
              </a:rPr>
              <a:t>ĐỒ ÁN MÔN HỌC </a:t>
            </a:r>
          </a:p>
          <a:p>
            <a:pPr algn="ctr">
              <a:lnSpc>
                <a:spcPts val="5179"/>
              </a:lnSpc>
            </a:pPr>
            <a:r>
              <a:rPr lang="en-US" b="true" sz="3699">
                <a:solidFill>
                  <a:srgbClr val="343434"/>
                </a:solidFill>
                <a:latin typeface="Roboto Slab Bold"/>
                <a:ea typeface="Roboto Slab Bold"/>
                <a:cs typeface="Roboto Slab Bold"/>
                <a:sym typeface="Roboto Slab Bold"/>
              </a:rPr>
              <a:t>PHÁT TRIỂN HỆ THỐNG THƯƠNG MẠI ĐIỆN TỬ</a:t>
            </a:r>
          </a:p>
        </p:txBody>
      </p:sp>
      <p:sp>
        <p:nvSpPr>
          <p:cNvPr name="TextBox 8" id="8"/>
          <p:cNvSpPr txBox="true"/>
          <p:nvPr/>
        </p:nvSpPr>
        <p:spPr>
          <a:xfrm rot="0">
            <a:off x="1703577" y="3667180"/>
            <a:ext cx="10585322" cy="2506980"/>
          </a:xfrm>
          <a:prstGeom prst="rect">
            <a:avLst/>
          </a:prstGeom>
        </p:spPr>
        <p:txBody>
          <a:bodyPr anchor="t" rtlCol="false" tIns="0" lIns="0" bIns="0" rIns="0">
            <a:spAutoFit/>
          </a:bodyPr>
          <a:lstStyle/>
          <a:p>
            <a:pPr algn="ctr">
              <a:lnSpc>
                <a:spcPts val="6719"/>
              </a:lnSpc>
            </a:pPr>
            <a:r>
              <a:rPr lang="en-US" b="true" sz="4800">
                <a:solidFill>
                  <a:srgbClr val="343434"/>
                </a:solidFill>
                <a:latin typeface="Roboto Slab Bold"/>
                <a:ea typeface="Roboto Slab Bold"/>
                <a:cs typeface="Roboto Slab Bold"/>
                <a:sym typeface="Roboto Slab Bold"/>
              </a:rPr>
              <a:t>NGHIÊN CỨU VÀ XÂY DỰNG </a:t>
            </a:r>
          </a:p>
          <a:p>
            <a:pPr algn="ctr">
              <a:lnSpc>
                <a:spcPts val="6719"/>
              </a:lnSpc>
            </a:pPr>
            <a:r>
              <a:rPr lang="en-US" b="true" sz="4800">
                <a:solidFill>
                  <a:srgbClr val="343434"/>
                </a:solidFill>
                <a:latin typeface="Roboto Slab Bold"/>
                <a:ea typeface="Roboto Slab Bold"/>
                <a:cs typeface="Roboto Slab Bold"/>
                <a:sym typeface="Roboto Slab Bold"/>
              </a:rPr>
              <a:t>HỆ THỐNG BÁN THIẾT BỊ ĐIỆN TỬ</a:t>
            </a:r>
          </a:p>
          <a:p>
            <a:pPr algn="ctr">
              <a:lnSpc>
                <a:spcPts val="6719"/>
              </a:lnSpc>
            </a:pPr>
            <a:r>
              <a:rPr lang="en-US" b="true" sz="4800">
                <a:solidFill>
                  <a:srgbClr val="343434"/>
                </a:solidFill>
                <a:latin typeface="Roboto Slab Bold"/>
                <a:ea typeface="Roboto Slab Bold"/>
                <a:cs typeface="Roboto Slab Bold"/>
                <a:sym typeface="Roboto Slab Bold"/>
              </a:rPr>
              <a:t>SỬ DỤNG CÔNG NGHỆ .NET/ REACT</a:t>
            </a:r>
          </a:p>
        </p:txBody>
      </p:sp>
      <p:sp>
        <p:nvSpPr>
          <p:cNvPr name="TextBox 9" id="9"/>
          <p:cNvSpPr txBox="true"/>
          <p:nvPr/>
        </p:nvSpPr>
        <p:spPr>
          <a:xfrm rot="0">
            <a:off x="1703577" y="3282370"/>
            <a:ext cx="1527887" cy="470535"/>
          </a:xfrm>
          <a:prstGeom prst="rect">
            <a:avLst/>
          </a:prstGeom>
        </p:spPr>
        <p:txBody>
          <a:bodyPr anchor="t" rtlCol="false" tIns="0" lIns="0" bIns="0" rIns="0">
            <a:spAutoFit/>
          </a:bodyPr>
          <a:lstStyle/>
          <a:p>
            <a:pPr algn="ctr" marL="0" indent="0" lvl="1">
              <a:lnSpc>
                <a:spcPts val="3869"/>
              </a:lnSpc>
              <a:spcBef>
                <a:spcPct val="0"/>
              </a:spcBef>
            </a:pPr>
            <a:r>
              <a:rPr lang="en-US" b="true" sz="2999" spc="-164">
                <a:solidFill>
                  <a:srgbClr val="343434"/>
                </a:solidFill>
                <a:latin typeface="Roboto Slab Bold"/>
                <a:ea typeface="Roboto Slab Bold"/>
                <a:cs typeface="Roboto Slab Bold"/>
                <a:sym typeface="Roboto Slab Bold"/>
              </a:rPr>
              <a:t>ĐỀ TÀI</a:t>
            </a:r>
          </a:p>
        </p:txBody>
      </p:sp>
      <p:sp>
        <p:nvSpPr>
          <p:cNvPr name="TextBox 10" id="10"/>
          <p:cNvSpPr txBox="true"/>
          <p:nvPr/>
        </p:nvSpPr>
        <p:spPr>
          <a:xfrm rot="0">
            <a:off x="1677202" y="6616275"/>
            <a:ext cx="5047259" cy="412750"/>
          </a:xfrm>
          <a:prstGeom prst="rect">
            <a:avLst/>
          </a:prstGeom>
        </p:spPr>
        <p:txBody>
          <a:bodyPr anchor="t" rtlCol="false" tIns="0" lIns="0" bIns="0" rIns="0">
            <a:spAutoFit/>
          </a:bodyPr>
          <a:lstStyle/>
          <a:p>
            <a:pPr algn="just">
              <a:lnSpc>
                <a:spcPts val="3499"/>
              </a:lnSpc>
            </a:pPr>
            <a:r>
              <a:rPr lang="en-US" sz="2499" b="true">
                <a:solidFill>
                  <a:srgbClr val="343434"/>
                </a:solidFill>
                <a:latin typeface="Roboto Slab Bold"/>
                <a:ea typeface="Roboto Slab Bold"/>
                <a:cs typeface="Roboto Slab Bold"/>
                <a:sym typeface="Roboto Slab Bold"/>
              </a:rPr>
              <a:t>GVHD: Th.S Nguyễn Thị Nguyệt</a:t>
            </a:r>
          </a:p>
        </p:txBody>
      </p:sp>
      <p:grpSp>
        <p:nvGrpSpPr>
          <p:cNvPr name="Group 11" id="11"/>
          <p:cNvGrpSpPr/>
          <p:nvPr/>
        </p:nvGrpSpPr>
        <p:grpSpPr>
          <a:xfrm rot="0">
            <a:off x="3065135" y="454449"/>
            <a:ext cx="7371402" cy="830799"/>
            <a:chOff x="0" y="0"/>
            <a:chExt cx="9828537" cy="1107731"/>
          </a:xfrm>
        </p:grpSpPr>
        <p:sp>
          <p:nvSpPr>
            <p:cNvPr name="TextBox 12" id="12"/>
            <p:cNvSpPr txBox="true"/>
            <p:nvPr/>
          </p:nvSpPr>
          <p:spPr>
            <a:xfrm rot="0">
              <a:off x="1107731" y="59466"/>
              <a:ext cx="8720805" cy="1036423"/>
            </a:xfrm>
            <a:prstGeom prst="rect">
              <a:avLst/>
            </a:prstGeom>
          </p:spPr>
          <p:txBody>
            <a:bodyPr anchor="t" rtlCol="false" tIns="0" lIns="0" bIns="0" rIns="0">
              <a:spAutoFit/>
            </a:bodyPr>
            <a:lstStyle/>
            <a:p>
              <a:pPr algn="ctr">
                <a:lnSpc>
                  <a:spcPts val="2933"/>
                </a:lnSpc>
              </a:pPr>
              <a:r>
                <a:rPr lang="en-US" b="true" sz="2904" spc="-177">
                  <a:solidFill>
                    <a:srgbClr val="343434"/>
                  </a:solidFill>
                  <a:latin typeface="Roboto Slab Bold"/>
                  <a:ea typeface="Roboto Slab Bold"/>
                  <a:cs typeface="Roboto Slab Bold"/>
                  <a:sym typeface="Roboto Slab Bold"/>
                </a:rPr>
                <a:t>TRƯỜNG ĐẠI HỌC KIẾN TRÚC HÀ NỘI</a:t>
              </a:r>
            </a:p>
            <a:p>
              <a:pPr algn="ctr">
                <a:lnSpc>
                  <a:spcPts val="2933"/>
                </a:lnSpc>
              </a:pPr>
              <a:r>
                <a:rPr lang="en-US" b="true" sz="2904" spc="-177">
                  <a:solidFill>
                    <a:srgbClr val="343434"/>
                  </a:solidFill>
                  <a:latin typeface="Roboto Slab Bold"/>
                  <a:ea typeface="Roboto Slab Bold"/>
                  <a:cs typeface="Roboto Slab Bold"/>
                  <a:sym typeface="Roboto Slab Bold"/>
                </a:rPr>
                <a:t>KHOA CÔNG NGHỆ THÔNG TIN</a:t>
              </a:r>
            </a:p>
          </p:txBody>
        </p:sp>
        <p:sp>
          <p:nvSpPr>
            <p:cNvPr name="Freeform 13" id="13"/>
            <p:cNvSpPr/>
            <p:nvPr/>
          </p:nvSpPr>
          <p:spPr>
            <a:xfrm flipH="false" flipV="false" rot="0">
              <a:off x="0" y="0"/>
              <a:ext cx="1107731" cy="1107731"/>
            </a:xfrm>
            <a:custGeom>
              <a:avLst/>
              <a:gdLst/>
              <a:ahLst/>
              <a:cxnLst/>
              <a:rect r="r" b="b" t="t" l="l"/>
              <a:pathLst>
                <a:path h="1107731" w="1107731">
                  <a:moveTo>
                    <a:pt x="0" y="0"/>
                  </a:moveTo>
                  <a:lnTo>
                    <a:pt x="1107731" y="0"/>
                  </a:lnTo>
                  <a:lnTo>
                    <a:pt x="1107731" y="1107731"/>
                  </a:lnTo>
                  <a:lnTo>
                    <a:pt x="0" y="1107731"/>
                  </a:lnTo>
                  <a:lnTo>
                    <a:pt x="0" y="0"/>
                  </a:lnTo>
                  <a:close/>
                </a:path>
              </a:pathLst>
            </a:custGeom>
            <a:blipFill>
              <a:blip r:embed="rId10"/>
              <a:stretch>
                <a:fillRect l="0" t="0" r="0" b="0"/>
              </a:stretch>
            </a:blipFill>
          </p:spPr>
        </p:sp>
      </p:grpSp>
      <p:sp>
        <p:nvSpPr>
          <p:cNvPr name="TextBox 14" id="14"/>
          <p:cNvSpPr txBox="true"/>
          <p:nvPr/>
        </p:nvSpPr>
        <p:spPr>
          <a:xfrm rot="0">
            <a:off x="1677202" y="7219526"/>
            <a:ext cx="4002305" cy="412750"/>
          </a:xfrm>
          <a:prstGeom prst="rect">
            <a:avLst/>
          </a:prstGeom>
        </p:spPr>
        <p:txBody>
          <a:bodyPr anchor="t" rtlCol="false" tIns="0" lIns="0" bIns="0" rIns="0">
            <a:spAutoFit/>
          </a:bodyPr>
          <a:lstStyle/>
          <a:p>
            <a:pPr algn="just">
              <a:lnSpc>
                <a:spcPts val="3499"/>
              </a:lnSpc>
            </a:pPr>
            <a:r>
              <a:rPr lang="en-US" sz="2499" b="true">
                <a:solidFill>
                  <a:srgbClr val="343434"/>
                </a:solidFill>
                <a:latin typeface="Roboto Slab Bold"/>
                <a:ea typeface="Roboto Slab Bold"/>
                <a:cs typeface="Roboto Slab Bold"/>
                <a:sym typeface="Roboto Slab Bold"/>
              </a:rPr>
              <a:t>Nhóm thực hiện: Nhóm 4</a:t>
            </a:r>
          </a:p>
        </p:txBody>
      </p:sp>
      <p:sp>
        <p:nvSpPr>
          <p:cNvPr name="TextBox 15" id="15"/>
          <p:cNvSpPr txBox="true"/>
          <p:nvPr/>
        </p:nvSpPr>
        <p:spPr>
          <a:xfrm rot="0">
            <a:off x="4329085" y="7841826"/>
            <a:ext cx="6326529" cy="1990725"/>
          </a:xfrm>
          <a:prstGeom prst="rect">
            <a:avLst/>
          </a:prstGeom>
        </p:spPr>
        <p:txBody>
          <a:bodyPr anchor="t" rtlCol="false" tIns="0" lIns="0" bIns="0" rIns="0">
            <a:spAutoFit/>
          </a:bodyPr>
          <a:lstStyle/>
          <a:p>
            <a:pPr algn="just">
              <a:lnSpc>
                <a:spcPts val="3224"/>
              </a:lnSpc>
              <a:spcBef>
                <a:spcPct val="0"/>
              </a:spcBef>
            </a:pPr>
            <a:r>
              <a:rPr lang="en-US" b="true" sz="2499" spc="-137">
                <a:solidFill>
                  <a:srgbClr val="343434"/>
                </a:solidFill>
                <a:latin typeface="Roboto Slab Bold"/>
                <a:ea typeface="Roboto Slab Bold"/>
                <a:cs typeface="Roboto Slab Bold"/>
                <a:sym typeface="Roboto Slab Bold"/>
              </a:rPr>
              <a:t>Nguyễn Hữu Bảo Trung (NT) _ 2155010269</a:t>
            </a:r>
          </a:p>
          <a:p>
            <a:pPr algn="just">
              <a:lnSpc>
                <a:spcPts val="3224"/>
              </a:lnSpc>
              <a:spcBef>
                <a:spcPct val="0"/>
              </a:spcBef>
            </a:pPr>
            <a:r>
              <a:rPr lang="en-US" b="true" sz="2499" spc="-137">
                <a:solidFill>
                  <a:srgbClr val="343434"/>
                </a:solidFill>
                <a:latin typeface="Roboto Slab Bold"/>
                <a:ea typeface="Roboto Slab Bold"/>
                <a:cs typeface="Roboto Slab Bold"/>
                <a:sym typeface="Roboto Slab Bold"/>
              </a:rPr>
              <a:t>Đỗ Đăng Huy _ 2155010119</a:t>
            </a:r>
          </a:p>
          <a:p>
            <a:pPr algn="just">
              <a:lnSpc>
                <a:spcPts val="3224"/>
              </a:lnSpc>
              <a:spcBef>
                <a:spcPct val="0"/>
              </a:spcBef>
            </a:pPr>
            <a:r>
              <a:rPr lang="en-US" b="true" sz="2499" spc="-137">
                <a:solidFill>
                  <a:srgbClr val="343434"/>
                </a:solidFill>
                <a:latin typeface="Roboto Slab Bold"/>
                <a:ea typeface="Roboto Slab Bold"/>
                <a:cs typeface="Roboto Slab Bold"/>
                <a:sym typeface="Roboto Slab Bold"/>
              </a:rPr>
              <a:t>Nguyễn Tuấn Hiệp _ 2155010094</a:t>
            </a:r>
          </a:p>
          <a:p>
            <a:pPr algn="just">
              <a:lnSpc>
                <a:spcPts val="3224"/>
              </a:lnSpc>
              <a:spcBef>
                <a:spcPct val="0"/>
              </a:spcBef>
            </a:pPr>
            <a:r>
              <a:rPr lang="en-US" b="true" sz="2499" spc="-137">
                <a:solidFill>
                  <a:srgbClr val="343434"/>
                </a:solidFill>
                <a:latin typeface="Roboto Slab Bold"/>
                <a:ea typeface="Roboto Slab Bold"/>
                <a:cs typeface="Roboto Slab Bold"/>
                <a:sym typeface="Roboto Slab Bold"/>
              </a:rPr>
              <a:t>Cao Sỹ Chí Sơn _ 2155010219</a:t>
            </a:r>
          </a:p>
          <a:p>
            <a:pPr algn="just">
              <a:lnSpc>
                <a:spcPts val="3224"/>
              </a:lnSpc>
              <a:spcBef>
                <a:spcPct val="0"/>
              </a:spcBef>
            </a:pPr>
            <a:r>
              <a:rPr lang="en-US" b="true" sz="2499" spc="-137">
                <a:solidFill>
                  <a:srgbClr val="343434"/>
                </a:solidFill>
                <a:latin typeface="Roboto Slab Bold"/>
                <a:ea typeface="Roboto Slab Bold"/>
                <a:cs typeface="Roboto Slab Bold"/>
                <a:sym typeface="Roboto Slab Bold"/>
              </a:rPr>
              <a:t>Trần Trung Tuyến _ 2155010239</a:t>
            </a:r>
          </a:p>
        </p:txBody>
      </p:sp>
      <p:sp>
        <p:nvSpPr>
          <p:cNvPr name="Freeform 16" id="16"/>
          <p:cNvSpPr/>
          <p:nvPr/>
        </p:nvSpPr>
        <p:spPr>
          <a:xfrm flipH="false" flipV="false" rot="-506387">
            <a:off x="13686565" y="200786"/>
            <a:ext cx="3160926" cy="3408842"/>
          </a:xfrm>
          <a:custGeom>
            <a:avLst/>
            <a:gdLst/>
            <a:ahLst/>
            <a:cxnLst/>
            <a:rect r="r" b="b" t="t" l="l"/>
            <a:pathLst>
              <a:path h="3408842" w="3160926">
                <a:moveTo>
                  <a:pt x="0" y="0"/>
                </a:moveTo>
                <a:lnTo>
                  <a:pt x="3160925" y="0"/>
                </a:lnTo>
                <a:lnTo>
                  <a:pt x="3160925" y="3408842"/>
                </a:lnTo>
                <a:lnTo>
                  <a:pt x="0" y="34088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7" id="17"/>
          <p:cNvSpPr txBox="true"/>
          <p:nvPr/>
        </p:nvSpPr>
        <p:spPr>
          <a:xfrm rot="0">
            <a:off x="1677202" y="7841826"/>
            <a:ext cx="2530435" cy="390525"/>
          </a:xfrm>
          <a:prstGeom prst="rect">
            <a:avLst/>
          </a:prstGeom>
        </p:spPr>
        <p:txBody>
          <a:bodyPr anchor="t" rtlCol="false" tIns="0" lIns="0" bIns="0" rIns="0">
            <a:spAutoFit/>
          </a:bodyPr>
          <a:lstStyle/>
          <a:p>
            <a:pPr algn="ctr">
              <a:lnSpc>
                <a:spcPts val="3224"/>
              </a:lnSpc>
              <a:spcBef>
                <a:spcPct val="0"/>
              </a:spcBef>
            </a:pPr>
            <a:r>
              <a:rPr lang="en-US" b="true" sz="2499" spc="-137">
                <a:solidFill>
                  <a:srgbClr val="343434"/>
                </a:solidFill>
                <a:latin typeface="Roboto Slab Bold"/>
                <a:ea typeface="Roboto Slab Bold"/>
                <a:cs typeface="Roboto Slab Bold"/>
                <a:sym typeface="Roboto Slab Bold"/>
              </a:rPr>
              <a:t>Thành viên nhóm: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5075" y="1028700"/>
            <a:ext cx="604457" cy="608886"/>
          </a:xfrm>
          <a:custGeom>
            <a:avLst/>
            <a:gdLst/>
            <a:ahLst/>
            <a:cxnLst/>
            <a:rect r="r" b="b" t="t" l="l"/>
            <a:pathLst>
              <a:path h="608886" w="604457">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350689" y="2012464"/>
            <a:ext cx="4355876" cy="6337915"/>
          </a:xfrm>
          <a:custGeom>
            <a:avLst/>
            <a:gdLst/>
            <a:ahLst/>
            <a:cxnLst/>
            <a:rect r="r" b="b" t="t" l="l"/>
            <a:pathLst>
              <a:path h="6337915" w="4355876">
                <a:moveTo>
                  <a:pt x="0" y="0"/>
                </a:moveTo>
                <a:lnTo>
                  <a:pt x="4355877" y="0"/>
                </a:lnTo>
                <a:lnTo>
                  <a:pt x="4355877" y="6337915"/>
                </a:lnTo>
                <a:lnTo>
                  <a:pt x="0" y="6337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127714" y="3613245"/>
            <a:ext cx="4015755" cy="4709308"/>
          </a:xfrm>
          <a:custGeom>
            <a:avLst/>
            <a:gdLst/>
            <a:ahLst/>
            <a:cxnLst/>
            <a:rect r="r" b="b" t="t" l="l"/>
            <a:pathLst>
              <a:path h="4709308" w="4015755">
                <a:moveTo>
                  <a:pt x="0" y="0"/>
                </a:moveTo>
                <a:lnTo>
                  <a:pt x="4015755" y="0"/>
                </a:lnTo>
                <a:lnTo>
                  <a:pt x="4015755" y="4709308"/>
                </a:lnTo>
                <a:lnTo>
                  <a:pt x="0" y="47093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127548">
            <a:off x="10710799" y="7296706"/>
            <a:ext cx="4912946" cy="2233157"/>
          </a:xfrm>
          <a:custGeom>
            <a:avLst/>
            <a:gdLst/>
            <a:ahLst/>
            <a:cxnLst/>
            <a:rect r="r" b="b" t="t" l="l"/>
            <a:pathLst>
              <a:path h="2233157" w="4912946">
                <a:moveTo>
                  <a:pt x="4912946" y="0"/>
                </a:moveTo>
                <a:lnTo>
                  <a:pt x="0" y="0"/>
                </a:lnTo>
                <a:lnTo>
                  <a:pt x="0" y="2233157"/>
                </a:lnTo>
                <a:lnTo>
                  <a:pt x="4912946" y="2233157"/>
                </a:lnTo>
                <a:lnTo>
                  <a:pt x="4912946"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7" id="7"/>
          <p:cNvSpPr txBox="true"/>
          <p:nvPr/>
        </p:nvSpPr>
        <p:spPr>
          <a:xfrm rot="0">
            <a:off x="1028700" y="2537816"/>
            <a:ext cx="7072639" cy="3171824"/>
          </a:xfrm>
          <a:prstGeom prst="rect">
            <a:avLst/>
          </a:prstGeom>
        </p:spPr>
        <p:txBody>
          <a:bodyPr anchor="t" rtlCol="false" tIns="0" lIns="0" bIns="0" rIns="0">
            <a:spAutoFit/>
          </a:bodyPr>
          <a:lstStyle/>
          <a:p>
            <a:pPr algn="l">
              <a:lnSpc>
                <a:spcPts val="8400"/>
              </a:lnSpc>
            </a:pPr>
            <a:r>
              <a:rPr lang="en-US" sz="6000" b="true">
                <a:solidFill>
                  <a:srgbClr val="343434"/>
                </a:solidFill>
                <a:latin typeface="Roboto Slab Bold"/>
                <a:ea typeface="Roboto Slab Bold"/>
                <a:cs typeface="Roboto Slab Bold"/>
                <a:sym typeface="Roboto Slab Bold"/>
              </a:rPr>
              <a:t>CHƯƠNG 3: XÂY DỰNG VÀ TRIỂN KHAI HỆ THỐNG</a:t>
            </a:r>
          </a:p>
        </p:txBody>
      </p:sp>
      <p:sp>
        <p:nvSpPr>
          <p:cNvPr name="TextBox 8" id="8"/>
          <p:cNvSpPr txBox="true"/>
          <p:nvPr/>
        </p:nvSpPr>
        <p:spPr>
          <a:xfrm rot="0">
            <a:off x="1806339" y="1101821"/>
            <a:ext cx="1160704" cy="481694"/>
          </a:xfrm>
          <a:prstGeom prst="rect">
            <a:avLst/>
          </a:prstGeom>
        </p:spPr>
        <p:txBody>
          <a:bodyPr anchor="t" rtlCol="false" tIns="0" lIns="0" bIns="0" rIns="0">
            <a:spAutoFit/>
          </a:bodyPr>
          <a:lstStyle/>
          <a:p>
            <a:pPr algn="l">
              <a:lnSpc>
                <a:spcPts val="1822"/>
              </a:lnSpc>
            </a:pPr>
            <a:r>
              <a:rPr lang="en-US" b="true" sz="1804" spc="-110">
                <a:solidFill>
                  <a:srgbClr val="343434"/>
                </a:solidFill>
                <a:latin typeface="Roboto Slab Bold"/>
                <a:ea typeface="Roboto Slab Bold"/>
                <a:cs typeface="Roboto Slab Bold"/>
                <a:sym typeface="Roboto Slab Bold"/>
              </a:rPr>
              <a:t>STUDIO SHODWE</a:t>
            </a:r>
          </a:p>
        </p:txBody>
      </p:sp>
      <p:sp>
        <p:nvSpPr>
          <p:cNvPr name="TextBox 9" id="9"/>
          <p:cNvSpPr txBox="true"/>
          <p:nvPr/>
        </p:nvSpPr>
        <p:spPr>
          <a:xfrm rot="0">
            <a:off x="12319860" y="111162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HOME</a:t>
            </a:r>
          </a:p>
        </p:txBody>
      </p:sp>
      <p:sp>
        <p:nvSpPr>
          <p:cNvPr name="TextBox 10" id="10"/>
          <p:cNvSpPr txBox="true"/>
          <p:nvPr/>
        </p:nvSpPr>
        <p:spPr>
          <a:xfrm rot="0">
            <a:off x="13424041" y="111162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SERVICE</a:t>
            </a:r>
          </a:p>
        </p:txBody>
      </p:sp>
      <p:sp>
        <p:nvSpPr>
          <p:cNvPr name="TextBox 11" id="11"/>
          <p:cNvSpPr txBox="true"/>
          <p:nvPr/>
        </p:nvSpPr>
        <p:spPr>
          <a:xfrm rot="0">
            <a:off x="14528628" y="111162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ABOUT US</a:t>
            </a:r>
          </a:p>
        </p:txBody>
      </p:sp>
      <p:sp>
        <p:nvSpPr>
          <p:cNvPr name="TextBox 12" id="12"/>
          <p:cNvSpPr txBox="true"/>
          <p:nvPr/>
        </p:nvSpPr>
        <p:spPr>
          <a:xfrm rot="0">
            <a:off x="15923945" y="111162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CONTACT US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5075" y="1028700"/>
            <a:ext cx="604457" cy="608886"/>
          </a:xfrm>
          <a:custGeom>
            <a:avLst/>
            <a:gdLst/>
            <a:ahLst/>
            <a:cxnLst/>
            <a:rect r="r" b="b" t="t" l="l"/>
            <a:pathLst>
              <a:path h="608886" w="604457">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71453" y="5519639"/>
            <a:ext cx="2058627" cy="1951465"/>
          </a:xfrm>
          <a:custGeom>
            <a:avLst/>
            <a:gdLst/>
            <a:ahLst/>
            <a:cxnLst/>
            <a:rect r="r" b="b" t="t" l="l"/>
            <a:pathLst>
              <a:path h="1951465" w="2058627">
                <a:moveTo>
                  <a:pt x="0" y="0"/>
                </a:moveTo>
                <a:lnTo>
                  <a:pt x="2058626" y="0"/>
                </a:lnTo>
                <a:lnTo>
                  <a:pt x="2058626" y="1951465"/>
                </a:lnTo>
                <a:lnTo>
                  <a:pt x="0" y="19514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170525" y="1339534"/>
            <a:ext cx="7946950" cy="1038224"/>
          </a:xfrm>
          <a:prstGeom prst="rect">
            <a:avLst/>
          </a:prstGeom>
        </p:spPr>
        <p:txBody>
          <a:bodyPr anchor="t" rtlCol="false" tIns="0" lIns="0" bIns="0" rIns="0">
            <a:spAutoFit/>
          </a:bodyPr>
          <a:lstStyle/>
          <a:p>
            <a:pPr algn="l">
              <a:lnSpc>
                <a:spcPts val="8400"/>
              </a:lnSpc>
            </a:pPr>
            <a:r>
              <a:rPr lang="en-US" sz="6000" b="true">
                <a:solidFill>
                  <a:srgbClr val="343434"/>
                </a:solidFill>
                <a:latin typeface="Roboto Slab Bold"/>
                <a:ea typeface="Roboto Slab Bold"/>
                <a:cs typeface="Roboto Slab Bold"/>
                <a:sym typeface="Roboto Slab Bold"/>
              </a:rPr>
              <a:t>XÂY DỰNG BACKEND</a:t>
            </a:r>
          </a:p>
        </p:txBody>
      </p:sp>
      <p:sp>
        <p:nvSpPr>
          <p:cNvPr name="TextBox 6" id="6"/>
          <p:cNvSpPr txBox="true"/>
          <p:nvPr/>
        </p:nvSpPr>
        <p:spPr>
          <a:xfrm rot="0">
            <a:off x="1806339" y="1101821"/>
            <a:ext cx="1160704" cy="481694"/>
          </a:xfrm>
          <a:prstGeom prst="rect">
            <a:avLst/>
          </a:prstGeom>
        </p:spPr>
        <p:txBody>
          <a:bodyPr anchor="t" rtlCol="false" tIns="0" lIns="0" bIns="0" rIns="0">
            <a:spAutoFit/>
          </a:bodyPr>
          <a:lstStyle/>
          <a:p>
            <a:pPr algn="l">
              <a:lnSpc>
                <a:spcPts val="1822"/>
              </a:lnSpc>
            </a:pPr>
            <a:r>
              <a:rPr lang="en-US" b="true" sz="1804" spc="-110">
                <a:solidFill>
                  <a:srgbClr val="343434"/>
                </a:solidFill>
                <a:latin typeface="Roboto Slab Bold"/>
                <a:ea typeface="Roboto Slab Bold"/>
                <a:cs typeface="Roboto Slab Bold"/>
                <a:sym typeface="Roboto Slab Bold"/>
              </a:rPr>
              <a:t>STUDIO SHODWE</a:t>
            </a:r>
          </a:p>
        </p:txBody>
      </p:sp>
      <p:sp>
        <p:nvSpPr>
          <p:cNvPr name="TextBox 7" id="7"/>
          <p:cNvSpPr txBox="true"/>
          <p:nvPr/>
        </p:nvSpPr>
        <p:spPr>
          <a:xfrm rot="0">
            <a:off x="1028700" y="4048708"/>
            <a:ext cx="12536942" cy="37147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Visual Studio: Tải và cài đặt Visual Studio từ trang chủ của Microsoft. Trong quá trình cài đặt, lựa chọn thành phần cần thiết cho xây dựng dự án web API là “ASP .Net and web development”.</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SQL Server: Tải về và cài đặt SQL Server 2022 phiên bản Developer Cài đặt.</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SQL Server Management Studio (SSMS): Tải về SSMS để quản trị và truy vấn cơ sở dữ liệu.</a:t>
            </a:r>
          </a:p>
        </p:txBody>
      </p:sp>
      <p:sp>
        <p:nvSpPr>
          <p:cNvPr name="TextBox 8" id="8"/>
          <p:cNvSpPr txBox="true"/>
          <p:nvPr/>
        </p:nvSpPr>
        <p:spPr>
          <a:xfrm rot="0">
            <a:off x="2967044" y="3099539"/>
            <a:ext cx="7522590" cy="606425"/>
          </a:xfrm>
          <a:prstGeom prst="rect">
            <a:avLst/>
          </a:prstGeom>
        </p:spPr>
        <p:txBody>
          <a:bodyPr anchor="t" rtlCol="false" tIns="0" lIns="0" bIns="0" rIns="0">
            <a:spAutoFit/>
          </a:bodyPr>
          <a:lstStyle/>
          <a:p>
            <a:pPr algn="ctr">
              <a:lnSpc>
                <a:spcPts val="4900"/>
              </a:lnSpc>
            </a:pPr>
            <a:r>
              <a:rPr lang="en-US" b="true" sz="3500">
                <a:solidFill>
                  <a:srgbClr val="343434"/>
                </a:solidFill>
                <a:latin typeface="Roboto Slab Bold"/>
                <a:ea typeface="Roboto Slab Bold"/>
                <a:cs typeface="Roboto Slab Bold"/>
                <a:sym typeface="Roboto Slab Bold"/>
              </a:rPr>
              <a:t>CÀI ĐẶT CÁC CÔNG CỤ CẦN THIẾT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5075" y="1028700"/>
            <a:ext cx="604457" cy="608886"/>
          </a:xfrm>
          <a:custGeom>
            <a:avLst/>
            <a:gdLst/>
            <a:ahLst/>
            <a:cxnLst/>
            <a:rect r="r" b="b" t="t" l="l"/>
            <a:pathLst>
              <a:path h="608886" w="604457">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33346" y="1951910"/>
            <a:ext cx="6457614" cy="6328462"/>
          </a:xfrm>
          <a:custGeom>
            <a:avLst/>
            <a:gdLst/>
            <a:ahLst/>
            <a:cxnLst/>
            <a:rect r="r" b="b" t="t" l="l"/>
            <a:pathLst>
              <a:path h="6328462" w="6457614">
                <a:moveTo>
                  <a:pt x="0" y="0"/>
                </a:moveTo>
                <a:lnTo>
                  <a:pt x="6457614" y="0"/>
                </a:lnTo>
                <a:lnTo>
                  <a:pt x="6457614" y="6328462"/>
                </a:lnTo>
                <a:lnTo>
                  <a:pt x="0" y="6328462"/>
                </a:lnTo>
                <a:lnTo>
                  <a:pt x="0" y="0"/>
                </a:lnTo>
                <a:close/>
              </a:path>
            </a:pathLst>
          </a:custGeom>
          <a:blipFill>
            <a:blip r:embed="rId6"/>
            <a:stretch>
              <a:fillRect l="0" t="0" r="0" b="0"/>
            </a:stretch>
          </a:blipFill>
        </p:spPr>
      </p:sp>
      <p:sp>
        <p:nvSpPr>
          <p:cNvPr name="TextBox 5" id="5"/>
          <p:cNvSpPr txBox="true"/>
          <p:nvPr/>
        </p:nvSpPr>
        <p:spPr>
          <a:xfrm rot="0">
            <a:off x="1806339" y="1101821"/>
            <a:ext cx="1160704" cy="481694"/>
          </a:xfrm>
          <a:prstGeom prst="rect">
            <a:avLst/>
          </a:prstGeom>
        </p:spPr>
        <p:txBody>
          <a:bodyPr anchor="t" rtlCol="false" tIns="0" lIns="0" bIns="0" rIns="0">
            <a:spAutoFit/>
          </a:bodyPr>
          <a:lstStyle/>
          <a:p>
            <a:pPr algn="l">
              <a:lnSpc>
                <a:spcPts val="1822"/>
              </a:lnSpc>
            </a:pPr>
            <a:r>
              <a:rPr lang="en-US" b="true" sz="1804" spc="-110">
                <a:solidFill>
                  <a:srgbClr val="343434"/>
                </a:solidFill>
                <a:latin typeface="Roboto Slab Bold"/>
                <a:ea typeface="Roboto Slab Bold"/>
                <a:cs typeface="Roboto Slab Bold"/>
                <a:sym typeface="Roboto Slab Bold"/>
              </a:rPr>
              <a:t>STUDIO SHODWE</a:t>
            </a:r>
          </a:p>
        </p:txBody>
      </p:sp>
      <p:sp>
        <p:nvSpPr>
          <p:cNvPr name="TextBox 6" id="6"/>
          <p:cNvSpPr txBox="true"/>
          <p:nvPr/>
        </p:nvSpPr>
        <p:spPr>
          <a:xfrm rot="0">
            <a:off x="12319860" y="111162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HOME</a:t>
            </a:r>
          </a:p>
        </p:txBody>
      </p:sp>
      <p:sp>
        <p:nvSpPr>
          <p:cNvPr name="TextBox 7" id="7"/>
          <p:cNvSpPr txBox="true"/>
          <p:nvPr/>
        </p:nvSpPr>
        <p:spPr>
          <a:xfrm rot="0">
            <a:off x="13424041" y="111162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SERVICE</a:t>
            </a:r>
          </a:p>
        </p:txBody>
      </p:sp>
      <p:sp>
        <p:nvSpPr>
          <p:cNvPr name="TextBox 8" id="8"/>
          <p:cNvSpPr txBox="true"/>
          <p:nvPr/>
        </p:nvSpPr>
        <p:spPr>
          <a:xfrm rot="0">
            <a:off x="14528628" y="111162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ABOUT US</a:t>
            </a:r>
          </a:p>
        </p:txBody>
      </p:sp>
      <p:sp>
        <p:nvSpPr>
          <p:cNvPr name="TextBox 9" id="9"/>
          <p:cNvSpPr txBox="true"/>
          <p:nvPr/>
        </p:nvSpPr>
        <p:spPr>
          <a:xfrm rot="0">
            <a:off x="15923945" y="111162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CONTACT US</a:t>
            </a:r>
          </a:p>
        </p:txBody>
      </p:sp>
      <p:sp>
        <p:nvSpPr>
          <p:cNvPr name="TextBox 10" id="10"/>
          <p:cNvSpPr txBox="true"/>
          <p:nvPr/>
        </p:nvSpPr>
        <p:spPr>
          <a:xfrm rot="0">
            <a:off x="1297040" y="2583048"/>
            <a:ext cx="8276997" cy="53149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Mở Visual Studio, chọn “Create a new project” và lựa chọn mẫu “ASP .Net Core Web API”.</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Cấu hình tên dự án, đường dẫn lưu trữ và các thiết lập ban đầu, chọn phiên bản .Net 8.0.</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Cấu hình các tham số môi trường: Trong file cấu hình appsettings.json, thiết lập chuỗi kết nối (connection string) đến </a:t>
            </a:r>
            <a:r>
              <a:rPr lang="en-US" sz="3000">
                <a:solidFill>
                  <a:srgbClr val="343434"/>
                </a:solidFill>
                <a:latin typeface="Roboto Slab"/>
                <a:ea typeface="Roboto Slab"/>
                <a:cs typeface="Roboto Slab"/>
                <a:sym typeface="Roboto Slab"/>
              </a:rPr>
              <a:t>SQL Server, cấu hình Email, VNPay, BaseUrl.</a:t>
            </a:r>
          </a:p>
        </p:txBody>
      </p:sp>
      <p:sp>
        <p:nvSpPr>
          <p:cNvPr name="TextBox 11" id="11"/>
          <p:cNvSpPr txBox="true"/>
          <p:nvPr/>
        </p:nvSpPr>
        <p:spPr>
          <a:xfrm rot="0">
            <a:off x="2051447" y="1875710"/>
            <a:ext cx="7522590" cy="606425"/>
          </a:xfrm>
          <a:prstGeom prst="rect">
            <a:avLst/>
          </a:prstGeom>
        </p:spPr>
        <p:txBody>
          <a:bodyPr anchor="t" rtlCol="false" tIns="0" lIns="0" bIns="0" rIns="0">
            <a:spAutoFit/>
          </a:bodyPr>
          <a:lstStyle/>
          <a:p>
            <a:pPr algn="ctr">
              <a:lnSpc>
                <a:spcPts val="4900"/>
              </a:lnSpc>
            </a:pPr>
            <a:r>
              <a:rPr lang="en-US" b="true" sz="3500">
                <a:solidFill>
                  <a:srgbClr val="343434"/>
                </a:solidFill>
                <a:latin typeface="Roboto Slab Bold"/>
                <a:ea typeface="Roboto Slab Bold"/>
                <a:cs typeface="Roboto Slab Bold"/>
                <a:sym typeface="Roboto Slab Bold"/>
              </a:rPr>
              <a:t>TẠO DỰ ÁN BACKEND:</a:t>
            </a:r>
          </a:p>
        </p:txBody>
      </p:sp>
      <p:sp>
        <p:nvSpPr>
          <p:cNvPr name="TextBox 12" id="12"/>
          <p:cNvSpPr txBox="true"/>
          <p:nvPr/>
        </p:nvSpPr>
        <p:spPr>
          <a:xfrm rot="0">
            <a:off x="11625592" y="8293100"/>
            <a:ext cx="4787473" cy="85090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3.1: Cấu hình các tham số môi trường Backend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5075" y="1028700"/>
            <a:ext cx="604457" cy="608886"/>
          </a:xfrm>
          <a:custGeom>
            <a:avLst/>
            <a:gdLst/>
            <a:ahLst/>
            <a:cxnLst/>
            <a:rect r="r" b="b" t="t" l="l"/>
            <a:pathLst>
              <a:path h="608886" w="604457">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806339" y="1101821"/>
            <a:ext cx="1160704" cy="481694"/>
          </a:xfrm>
          <a:prstGeom prst="rect">
            <a:avLst/>
          </a:prstGeom>
        </p:spPr>
        <p:txBody>
          <a:bodyPr anchor="t" rtlCol="false" tIns="0" lIns="0" bIns="0" rIns="0">
            <a:spAutoFit/>
          </a:bodyPr>
          <a:lstStyle/>
          <a:p>
            <a:pPr algn="l">
              <a:lnSpc>
                <a:spcPts val="1822"/>
              </a:lnSpc>
            </a:pPr>
            <a:r>
              <a:rPr lang="en-US" b="true" sz="1804" spc="-110">
                <a:solidFill>
                  <a:srgbClr val="343434"/>
                </a:solidFill>
                <a:latin typeface="Roboto Slab Bold"/>
                <a:ea typeface="Roboto Slab Bold"/>
                <a:cs typeface="Roboto Slab Bold"/>
                <a:sym typeface="Roboto Slab Bold"/>
              </a:rPr>
              <a:t>STUDIO SHODWE</a:t>
            </a:r>
          </a:p>
        </p:txBody>
      </p:sp>
      <p:sp>
        <p:nvSpPr>
          <p:cNvPr name="TextBox 5" id="5"/>
          <p:cNvSpPr txBox="true"/>
          <p:nvPr/>
        </p:nvSpPr>
        <p:spPr>
          <a:xfrm rot="0">
            <a:off x="12319860" y="111162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HOME</a:t>
            </a:r>
          </a:p>
        </p:txBody>
      </p:sp>
      <p:sp>
        <p:nvSpPr>
          <p:cNvPr name="TextBox 6" id="6"/>
          <p:cNvSpPr txBox="true"/>
          <p:nvPr/>
        </p:nvSpPr>
        <p:spPr>
          <a:xfrm rot="0">
            <a:off x="13424041" y="111162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SERVICE</a:t>
            </a:r>
          </a:p>
        </p:txBody>
      </p:sp>
      <p:sp>
        <p:nvSpPr>
          <p:cNvPr name="TextBox 7" id="7"/>
          <p:cNvSpPr txBox="true"/>
          <p:nvPr/>
        </p:nvSpPr>
        <p:spPr>
          <a:xfrm rot="0">
            <a:off x="14528628" y="111162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ABOUT US</a:t>
            </a:r>
          </a:p>
        </p:txBody>
      </p:sp>
      <p:sp>
        <p:nvSpPr>
          <p:cNvPr name="TextBox 8" id="8"/>
          <p:cNvSpPr txBox="true"/>
          <p:nvPr/>
        </p:nvSpPr>
        <p:spPr>
          <a:xfrm rot="0">
            <a:off x="15923945" y="111162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CONTACT US</a:t>
            </a:r>
          </a:p>
        </p:txBody>
      </p:sp>
      <p:sp>
        <p:nvSpPr>
          <p:cNvPr name="TextBox 9" id="9"/>
          <p:cNvSpPr txBox="true"/>
          <p:nvPr/>
        </p:nvSpPr>
        <p:spPr>
          <a:xfrm rot="0">
            <a:off x="1806339" y="3103749"/>
            <a:ext cx="14374518" cy="42481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Cài đặt các gói thư viện cần thiết: Sử dụng NuGet Package Manager để cài đặt các gói thư viện cần thiết cho dự án.</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Tạo cơ sở dữ liệu thông qua migration:</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Tạo các entity tướng ứng với các bảng trong cơ sở dữ liệu</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Tạo ApplicationDBContext là lớp chịu trách nhiệm quản lý dữ liệu ứng dụng, kết nối với cơ sở dữ liệu và định nghĩa các bảng, quan hệ giữa chúng.</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Mở Package</a:t>
            </a:r>
            <a:r>
              <a:rPr lang="en-US" sz="3000">
                <a:solidFill>
                  <a:srgbClr val="343434"/>
                </a:solidFill>
                <a:latin typeface="Roboto Slab"/>
                <a:ea typeface="Roboto Slab"/>
                <a:cs typeface="Roboto Slab"/>
                <a:sym typeface="Roboto Slab"/>
              </a:rPr>
              <a:t> Manager Console và chạy lệnh add-migration và update-database để migrate các bảng từ entity vào cơ sở dữ liệu.</a:t>
            </a:r>
          </a:p>
        </p:txBody>
      </p:sp>
      <p:sp>
        <p:nvSpPr>
          <p:cNvPr name="TextBox 10" id="10"/>
          <p:cNvSpPr txBox="true"/>
          <p:nvPr/>
        </p:nvSpPr>
        <p:spPr>
          <a:xfrm rot="0">
            <a:off x="5644682" y="1905708"/>
            <a:ext cx="7522590" cy="606425"/>
          </a:xfrm>
          <a:prstGeom prst="rect">
            <a:avLst/>
          </a:prstGeom>
        </p:spPr>
        <p:txBody>
          <a:bodyPr anchor="t" rtlCol="false" tIns="0" lIns="0" bIns="0" rIns="0">
            <a:spAutoFit/>
          </a:bodyPr>
          <a:lstStyle/>
          <a:p>
            <a:pPr algn="ctr">
              <a:lnSpc>
                <a:spcPts val="4900"/>
              </a:lnSpc>
            </a:pPr>
            <a:r>
              <a:rPr lang="en-US" b="true" sz="3500">
                <a:solidFill>
                  <a:srgbClr val="343434"/>
                </a:solidFill>
                <a:latin typeface="Roboto Slab Bold"/>
                <a:ea typeface="Roboto Slab Bold"/>
                <a:cs typeface="Roboto Slab Bold"/>
                <a:sym typeface="Roboto Slab Bold"/>
              </a:rPr>
              <a:t>TẠO DỰ ÁN BACKEND: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62336" y="2145295"/>
            <a:ext cx="11301259" cy="6243946"/>
          </a:xfrm>
          <a:custGeom>
            <a:avLst/>
            <a:gdLst/>
            <a:ahLst/>
            <a:cxnLst/>
            <a:rect r="r" b="b" t="t" l="l"/>
            <a:pathLst>
              <a:path h="6243946" w="11301259">
                <a:moveTo>
                  <a:pt x="0" y="0"/>
                </a:moveTo>
                <a:lnTo>
                  <a:pt x="11301259" y="0"/>
                </a:lnTo>
                <a:lnTo>
                  <a:pt x="11301259" y="6243945"/>
                </a:lnTo>
                <a:lnTo>
                  <a:pt x="0" y="6243945"/>
                </a:lnTo>
                <a:lnTo>
                  <a:pt x="0" y="0"/>
                </a:lnTo>
                <a:close/>
              </a:path>
            </a:pathLst>
          </a:custGeom>
          <a:blipFill>
            <a:blip r:embed="rId4"/>
            <a:stretch>
              <a:fillRect l="0" t="0" r="0" b="0"/>
            </a:stretch>
          </a:blipFill>
        </p:spPr>
      </p:sp>
      <p:sp>
        <p:nvSpPr>
          <p:cNvPr name="TextBox 4" id="4"/>
          <p:cNvSpPr txBox="true"/>
          <p:nvPr/>
        </p:nvSpPr>
        <p:spPr>
          <a:xfrm rot="0">
            <a:off x="6750263" y="8731250"/>
            <a:ext cx="4787473" cy="41275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3.2: Api người dùng</a:t>
            </a:r>
          </a:p>
        </p:txBody>
      </p:sp>
      <p:sp>
        <p:nvSpPr>
          <p:cNvPr name="TextBox 5" id="5"/>
          <p:cNvSpPr txBox="true"/>
          <p:nvPr/>
        </p:nvSpPr>
        <p:spPr>
          <a:xfrm rot="0">
            <a:off x="5382705" y="1296273"/>
            <a:ext cx="7522590" cy="606425"/>
          </a:xfrm>
          <a:prstGeom prst="rect">
            <a:avLst/>
          </a:prstGeom>
        </p:spPr>
        <p:txBody>
          <a:bodyPr anchor="t" rtlCol="false" tIns="0" lIns="0" bIns="0" rIns="0">
            <a:spAutoFit/>
          </a:bodyPr>
          <a:lstStyle/>
          <a:p>
            <a:pPr algn="ctr">
              <a:lnSpc>
                <a:spcPts val="4900"/>
              </a:lnSpc>
            </a:pPr>
            <a:r>
              <a:rPr lang="en-US" b="true" sz="3500">
                <a:solidFill>
                  <a:srgbClr val="343434"/>
                </a:solidFill>
                <a:latin typeface="Roboto Slab Bold"/>
                <a:ea typeface="Roboto Slab Bold"/>
                <a:cs typeface="Roboto Slab Bold"/>
                <a:sym typeface="Roboto Slab Bold"/>
              </a:rPr>
              <a:t>XÂY DỰNG CÁC API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62336" y="2063476"/>
            <a:ext cx="11301259" cy="5975541"/>
          </a:xfrm>
          <a:custGeom>
            <a:avLst/>
            <a:gdLst/>
            <a:ahLst/>
            <a:cxnLst/>
            <a:rect r="r" b="b" t="t" l="l"/>
            <a:pathLst>
              <a:path h="5975541" w="11301259">
                <a:moveTo>
                  <a:pt x="0" y="0"/>
                </a:moveTo>
                <a:lnTo>
                  <a:pt x="11301259" y="0"/>
                </a:lnTo>
                <a:lnTo>
                  <a:pt x="11301259" y="5975541"/>
                </a:lnTo>
                <a:lnTo>
                  <a:pt x="0" y="5975541"/>
                </a:lnTo>
                <a:lnTo>
                  <a:pt x="0" y="0"/>
                </a:lnTo>
                <a:close/>
              </a:path>
            </a:pathLst>
          </a:custGeom>
          <a:blipFill>
            <a:blip r:embed="rId4"/>
            <a:stretch>
              <a:fillRect l="0" t="0" r="0" b="0"/>
            </a:stretch>
          </a:blipFill>
        </p:spPr>
      </p:sp>
      <p:sp>
        <p:nvSpPr>
          <p:cNvPr name="TextBox 4" id="4"/>
          <p:cNvSpPr txBox="true"/>
          <p:nvPr/>
        </p:nvSpPr>
        <p:spPr>
          <a:xfrm rot="0">
            <a:off x="6750263" y="8470817"/>
            <a:ext cx="4787473" cy="41275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3.3: Api sản phẩm</a:t>
            </a:r>
          </a:p>
        </p:txBody>
      </p:sp>
      <p:sp>
        <p:nvSpPr>
          <p:cNvPr name="TextBox 5" id="5"/>
          <p:cNvSpPr txBox="true"/>
          <p:nvPr/>
        </p:nvSpPr>
        <p:spPr>
          <a:xfrm rot="0">
            <a:off x="5382705" y="1296273"/>
            <a:ext cx="7522590" cy="606425"/>
          </a:xfrm>
          <a:prstGeom prst="rect">
            <a:avLst/>
          </a:prstGeom>
        </p:spPr>
        <p:txBody>
          <a:bodyPr anchor="t" rtlCol="false" tIns="0" lIns="0" bIns="0" rIns="0">
            <a:spAutoFit/>
          </a:bodyPr>
          <a:lstStyle/>
          <a:p>
            <a:pPr algn="ctr">
              <a:lnSpc>
                <a:spcPts val="4900"/>
              </a:lnSpc>
            </a:pPr>
            <a:r>
              <a:rPr lang="en-US" b="true" sz="3500">
                <a:solidFill>
                  <a:srgbClr val="343434"/>
                </a:solidFill>
                <a:latin typeface="Roboto Slab Bold"/>
                <a:ea typeface="Roboto Slab Bold"/>
                <a:cs typeface="Roboto Slab Bold"/>
                <a:sym typeface="Roboto Slab Bold"/>
              </a:rPr>
              <a:t>XÂY DỰNG CÁC API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3371" y="2618401"/>
            <a:ext cx="11301259" cy="4294478"/>
          </a:xfrm>
          <a:custGeom>
            <a:avLst/>
            <a:gdLst/>
            <a:ahLst/>
            <a:cxnLst/>
            <a:rect r="r" b="b" t="t" l="l"/>
            <a:pathLst>
              <a:path h="4294478" w="11301259">
                <a:moveTo>
                  <a:pt x="0" y="0"/>
                </a:moveTo>
                <a:lnTo>
                  <a:pt x="11301258" y="0"/>
                </a:lnTo>
                <a:lnTo>
                  <a:pt x="11301258" y="4294478"/>
                </a:lnTo>
                <a:lnTo>
                  <a:pt x="0" y="4294478"/>
                </a:lnTo>
                <a:lnTo>
                  <a:pt x="0" y="0"/>
                </a:lnTo>
                <a:close/>
              </a:path>
            </a:pathLst>
          </a:custGeom>
          <a:blipFill>
            <a:blip r:embed="rId4"/>
            <a:stretch>
              <a:fillRect l="0" t="0" r="0" b="0"/>
            </a:stretch>
          </a:blipFill>
        </p:spPr>
      </p:sp>
      <p:sp>
        <p:nvSpPr>
          <p:cNvPr name="TextBox 4" id="4"/>
          <p:cNvSpPr txBox="true"/>
          <p:nvPr/>
        </p:nvSpPr>
        <p:spPr>
          <a:xfrm rot="0">
            <a:off x="5382705" y="1296273"/>
            <a:ext cx="7522590" cy="606425"/>
          </a:xfrm>
          <a:prstGeom prst="rect">
            <a:avLst/>
          </a:prstGeom>
        </p:spPr>
        <p:txBody>
          <a:bodyPr anchor="t" rtlCol="false" tIns="0" lIns="0" bIns="0" rIns="0">
            <a:spAutoFit/>
          </a:bodyPr>
          <a:lstStyle/>
          <a:p>
            <a:pPr algn="ctr">
              <a:lnSpc>
                <a:spcPts val="4900"/>
              </a:lnSpc>
            </a:pPr>
            <a:r>
              <a:rPr lang="en-US" b="true" sz="3500">
                <a:solidFill>
                  <a:srgbClr val="343434"/>
                </a:solidFill>
                <a:latin typeface="Roboto Slab Bold"/>
                <a:ea typeface="Roboto Slab Bold"/>
                <a:cs typeface="Roboto Slab Bold"/>
                <a:sym typeface="Roboto Slab Bold"/>
              </a:rPr>
              <a:t>XÂY DỰNG CÁC API</a:t>
            </a:r>
          </a:p>
        </p:txBody>
      </p:sp>
      <p:sp>
        <p:nvSpPr>
          <p:cNvPr name="TextBox 5" id="5"/>
          <p:cNvSpPr txBox="true"/>
          <p:nvPr/>
        </p:nvSpPr>
        <p:spPr>
          <a:xfrm rot="0">
            <a:off x="6750263" y="7255849"/>
            <a:ext cx="4787473" cy="41275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3.4: Api đặt hàng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5075" y="1028700"/>
            <a:ext cx="604457" cy="608886"/>
          </a:xfrm>
          <a:custGeom>
            <a:avLst/>
            <a:gdLst/>
            <a:ahLst/>
            <a:cxnLst/>
            <a:rect r="r" b="b" t="t" l="l"/>
            <a:pathLst>
              <a:path h="608886" w="604457">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215503" y="3836363"/>
            <a:ext cx="6633508" cy="3474300"/>
          </a:xfrm>
          <a:custGeom>
            <a:avLst/>
            <a:gdLst/>
            <a:ahLst/>
            <a:cxnLst/>
            <a:rect r="r" b="b" t="t" l="l"/>
            <a:pathLst>
              <a:path h="3474300" w="6633508">
                <a:moveTo>
                  <a:pt x="0" y="0"/>
                </a:moveTo>
                <a:lnTo>
                  <a:pt x="6633508" y="0"/>
                </a:lnTo>
                <a:lnTo>
                  <a:pt x="6633508" y="3474300"/>
                </a:lnTo>
                <a:lnTo>
                  <a:pt x="0" y="3474300"/>
                </a:lnTo>
                <a:lnTo>
                  <a:pt x="0" y="0"/>
                </a:lnTo>
                <a:close/>
              </a:path>
            </a:pathLst>
          </a:custGeom>
          <a:blipFill>
            <a:blip r:embed="rId6"/>
            <a:stretch>
              <a:fillRect l="0" t="0" r="0" b="0"/>
            </a:stretch>
          </a:blipFill>
        </p:spPr>
      </p:sp>
      <p:sp>
        <p:nvSpPr>
          <p:cNvPr name="TextBox 5" id="5"/>
          <p:cNvSpPr txBox="true"/>
          <p:nvPr/>
        </p:nvSpPr>
        <p:spPr>
          <a:xfrm rot="0">
            <a:off x="4867215" y="1209318"/>
            <a:ext cx="8560829" cy="1038224"/>
          </a:xfrm>
          <a:prstGeom prst="rect">
            <a:avLst/>
          </a:prstGeom>
        </p:spPr>
        <p:txBody>
          <a:bodyPr anchor="t" rtlCol="false" tIns="0" lIns="0" bIns="0" rIns="0">
            <a:spAutoFit/>
          </a:bodyPr>
          <a:lstStyle/>
          <a:p>
            <a:pPr algn="l">
              <a:lnSpc>
                <a:spcPts val="8400"/>
              </a:lnSpc>
            </a:pPr>
            <a:r>
              <a:rPr lang="en-US" sz="6000" b="true">
                <a:solidFill>
                  <a:srgbClr val="343434"/>
                </a:solidFill>
                <a:latin typeface="Roboto Slab Bold"/>
                <a:ea typeface="Roboto Slab Bold"/>
                <a:cs typeface="Roboto Slab Bold"/>
                <a:sym typeface="Roboto Slab Bold"/>
              </a:rPr>
              <a:t>XÂY DỰNG FRONTEND</a:t>
            </a:r>
          </a:p>
        </p:txBody>
      </p:sp>
      <p:sp>
        <p:nvSpPr>
          <p:cNvPr name="TextBox 6" id="6"/>
          <p:cNvSpPr txBox="true"/>
          <p:nvPr/>
        </p:nvSpPr>
        <p:spPr>
          <a:xfrm rot="0">
            <a:off x="1806339" y="1101821"/>
            <a:ext cx="1160704" cy="481694"/>
          </a:xfrm>
          <a:prstGeom prst="rect">
            <a:avLst/>
          </a:prstGeom>
        </p:spPr>
        <p:txBody>
          <a:bodyPr anchor="t" rtlCol="false" tIns="0" lIns="0" bIns="0" rIns="0">
            <a:spAutoFit/>
          </a:bodyPr>
          <a:lstStyle/>
          <a:p>
            <a:pPr algn="l">
              <a:lnSpc>
                <a:spcPts val="1822"/>
              </a:lnSpc>
            </a:pPr>
            <a:r>
              <a:rPr lang="en-US" b="true" sz="1804" spc="-110">
                <a:solidFill>
                  <a:srgbClr val="343434"/>
                </a:solidFill>
                <a:latin typeface="Roboto Slab Bold"/>
                <a:ea typeface="Roboto Slab Bold"/>
                <a:cs typeface="Roboto Slab Bold"/>
                <a:sym typeface="Roboto Slab Bold"/>
              </a:rPr>
              <a:t>STUDIO SHODWE</a:t>
            </a:r>
          </a:p>
        </p:txBody>
      </p:sp>
      <p:sp>
        <p:nvSpPr>
          <p:cNvPr name="TextBox 7" id="7"/>
          <p:cNvSpPr txBox="true"/>
          <p:nvPr/>
        </p:nvSpPr>
        <p:spPr>
          <a:xfrm rot="0">
            <a:off x="1357304" y="3397625"/>
            <a:ext cx="9858199" cy="53149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Tải và cài đặt Node.js, cài đặt trình quản lý gói yarn:</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Truy cập trang chủ của Node.js và tải phiên bản LTS (Long Term Support) để đảm bảo tính ổn định cho dự án.</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Sau khi cài đặt, mở terminal/Command Prompt và kiểm tra phiên bản bằng lệnh “node –version”, “npm –version” để đảm bảo</a:t>
            </a:r>
            <a:r>
              <a:rPr lang="en-US" sz="3000">
                <a:solidFill>
                  <a:srgbClr val="343434"/>
                </a:solidFill>
                <a:latin typeface="Roboto Slab"/>
                <a:ea typeface="Roboto Slab"/>
                <a:cs typeface="Roboto Slab"/>
                <a:sym typeface="Roboto Slab"/>
              </a:rPr>
              <a:t> rằng Node.js và npm đã được cài đặt chính xác trên hệ thống.</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Cài đặt yarn bằng lệnh “npm install –g yarn”</a:t>
            </a:r>
          </a:p>
        </p:txBody>
      </p:sp>
      <p:sp>
        <p:nvSpPr>
          <p:cNvPr name="TextBox 8" id="8"/>
          <p:cNvSpPr txBox="true"/>
          <p:nvPr/>
        </p:nvSpPr>
        <p:spPr>
          <a:xfrm rot="0">
            <a:off x="2598625" y="2653082"/>
            <a:ext cx="7522590" cy="606425"/>
          </a:xfrm>
          <a:prstGeom prst="rect">
            <a:avLst/>
          </a:prstGeom>
        </p:spPr>
        <p:txBody>
          <a:bodyPr anchor="t" rtlCol="false" tIns="0" lIns="0" bIns="0" rIns="0">
            <a:spAutoFit/>
          </a:bodyPr>
          <a:lstStyle/>
          <a:p>
            <a:pPr algn="ctr">
              <a:lnSpc>
                <a:spcPts val="4900"/>
              </a:lnSpc>
            </a:pPr>
            <a:r>
              <a:rPr lang="en-US" b="true" sz="3500">
                <a:solidFill>
                  <a:srgbClr val="343434"/>
                </a:solidFill>
                <a:latin typeface="Roboto Slab Bold"/>
                <a:ea typeface="Roboto Slab Bold"/>
                <a:cs typeface="Roboto Slab Bold"/>
                <a:sym typeface="Roboto Slab Bold"/>
              </a:rPr>
              <a:t>CÀI ĐẶT CÁC CÔNG CỤ CẦN THIẾT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5075" y="1028700"/>
            <a:ext cx="604457" cy="608886"/>
          </a:xfrm>
          <a:custGeom>
            <a:avLst/>
            <a:gdLst/>
            <a:ahLst/>
            <a:cxnLst/>
            <a:rect r="r" b="b" t="t" l="l"/>
            <a:pathLst>
              <a:path h="608886" w="604457">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397723" y="2642169"/>
            <a:ext cx="3193899" cy="2842571"/>
          </a:xfrm>
          <a:custGeom>
            <a:avLst/>
            <a:gdLst/>
            <a:ahLst/>
            <a:cxnLst/>
            <a:rect r="r" b="b" t="t" l="l"/>
            <a:pathLst>
              <a:path h="2842571" w="3193899">
                <a:moveTo>
                  <a:pt x="0" y="0"/>
                </a:moveTo>
                <a:lnTo>
                  <a:pt x="3193900" y="0"/>
                </a:lnTo>
                <a:lnTo>
                  <a:pt x="3193900" y="2842571"/>
                </a:lnTo>
                <a:lnTo>
                  <a:pt x="0" y="2842571"/>
                </a:lnTo>
                <a:lnTo>
                  <a:pt x="0" y="0"/>
                </a:lnTo>
                <a:close/>
              </a:path>
            </a:pathLst>
          </a:custGeom>
          <a:blipFill>
            <a:blip r:embed="rId6"/>
            <a:stretch>
              <a:fillRect l="0" t="0" r="0" b="0"/>
            </a:stretch>
          </a:blipFill>
        </p:spPr>
      </p:sp>
      <p:sp>
        <p:nvSpPr>
          <p:cNvPr name="Freeform 5" id="5"/>
          <p:cNvSpPr/>
          <p:nvPr/>
        </p:nvSpPr>
        <p:spPr>
          <a:xfrm flipH="false" flipV="false" rot="0">
            <a:off x="13397723" y="5853032"/>
            <a:ext cx="3073638" cy="3073638"/>
          </a:xfrm>
          <a:custGeom>
            <a:avLst/>
            <a:gdLst/>
            <a:ahLst/>
            <a:cxnLst/>
            <a:rect r="r" b="b" t="t" l="l"/>
            <a:pathLst>
              <a:path h="3073638" w="3073638">
                <a:moveTo>
                  <a:pt x="0" y="0"/>
                </a:moveTo>
                <a:lnTo>
                  <a:pt x="3073638" y="0"/>
                </a:lnTo>
                <a:lnTo>
                  <a:pt x="3073638" y="3073638"/>
                </a:lnTo>
                <a:lnTo>
                  <a:pt x="0" y="3073638"/>
                </a:lnTo>
                <a:lnTo>
                  <a:pt x="0" y="0"/>
                </a:lnTo>
                <a:close/>
              </a:path>
            </a:pathLst>
          </a:custGeom>
          <a:blipFill>
            <a:blip r:embed="rId7"/>
            <a:stretch>
              <a:fillRect l="0" t="0" r="0" b="0"/>
            </a:stretch>
          </a:blipFill>
        </p:spPr>
      </p:sp>
      <p:sp>
        <p:nvSpPr>
          <p:cNvPr name="TextBox 6" id="6"/>
          <p:cNvSpPr txBox="true"/>
          <p:nvPr/>
        </p:nvSpPr>
        <p:spPr>
          <a:xfrm rot="0">
            <a:off x="4863586" y="1122205"/>
            <a:ext cx="8560829" cy="1038224"/>
          </a:xfrm>
          <a:prstGeom prst="rect">
            <a:avLst/>
          </a:prstGeom>
        </p:spPr>
        <p:txBody>
          <a:bodyPr anchor="t" rtlCol="false" tIns="0" lIns="0" bIns="0" rIns="0">
            <a:spAutoFit/>
          </a:bodyPr>
          <a:lstStyle/>
          <a:p>
            <a:pPr algn="l">
              <a:lnSpc>
                <a:spcPts val="8400"/>
              </a:lnSpc>
            </a:pPr>
            <a:r>
              <a:rPr lang="en-US" sz="6000" b="true">
                <a:solidFill>
                  <a:srgbClr val="343434"/>
                </a:solidFill>
                <a:latin typeface="Roboto Slab Bold"/>
                <a:ea typeface="Roboto Slab Bold"/>
                <a:cs typeface="Roboto Slab Bold"/>
                <a:sym typeface="Roboto Slab Bold"/>
              </a:rPr>
              <a:t>XÂY DỰNG FRONTEND</a:t>
            </a:r>
          </a:p>
        </p:txBody>
      </p:sp>
      <p:sp>
        <p:nvSpPr>
          <p:cNvPr name="TextBox 7" id="7"/>
          <p:cNvSpPr txBox="true"/>
          <p:nvPr/>
        </p:nvSpPr>
        <p:spPr>
          <a:xfrm rot="0">
            <a:off x="1806339" y="1101821"/>
            <a:ext cx="1160704" cy="481694"/>
          </a:xfrm>
          <a:prstGeom prst="rect">
            <a:avLst/>
          </a:prstGeom>
        </p:spPr>
        <p:txBody>
          <a:bodyPr anchor="t" rtlCol="false" tIns="0" lIns="0" bIns="0" rIns="0">
            <a:spAutoFit/>
          </a:bodyPr>
          <a:lstStyle/>
          <a:p>
            <a:pPr algn="l">
              <a:lnSpc>
                <a:spcPts val="1822"/>
              </a:lnSpc>
            </a:pPr>
            <a:r>
              <a:rPr lang="en-US" b="true" sz="1804" spc="-110">
                <a:solidFill>
                  <a:srgbClr val="343434"/>
                </a:solidFill>
                <a:latin typeface="Roboto Slab Bold"/>
                <a:ea typeface="Roboto Slab Bold"/>
                <a:cs typeface="Roboto Slab Bold"/>
                <a:sym typeface="Roboto Slab Bold"/>
              </a:rPr>
              <a:t>STUDIO SHODWE</a:t>
            </a:r>
          </a:p>
        </p:txBody>
      </p:sp>
      <p:sp>
        <p:nvSpPr>
          <p:cNvPr name="TextBox 8" id="8"/>
          <p:cNvSpPr txBox="true"/>
          <p:nvPr/>
        </p:nvSpPr>
        <p:spPr>
          <a:xfrm rot="0">
            <a:off x="1357304" y="3433682"/>
            <a:ext cx="11569618" cy="47815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Tạo dự án Frontend ReacJS với Vite: Mở terminal hoặc command prompt, chạy lệnh “yarn create vite [tê</a:t>
            </a:r>
            <a:r>
              <a:rPr lang="en-US" sz="3000">
                <a:solidFill>
                  <a:srgbClr val="343434"/>
                </a:solidFill>
                <a:latin typeface="Roboto Slab"/>
                <a:ea typeface="Roboto Slab"/>
                <a:cs typeface="Roboto Slab"/>
                <a:sym typeface="Roboto Slab"/>
              </a:rPr>
              <a:t>n dự án]”.</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Lựa chọn framework là React, lựa chọn biến thể là JavaScript.</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Mở dự án trong Visual Studio Code, chạy lệnh yarn, yarn add để cài các gói cần thiết cho dự án.</a:t>
            </a:r>
          </a:p>
          <a:p>
            <a:pPr algn="just" marL="647700" indent="-323850" lvl="1">
              <a:lnSpc>
                <a:spcPts val="4200"/>
              </a:lnSpc>
              <a:buFont typeface="Arial"/>
              <a:buChar char="•"/>
            </a:pPr>
            <a:r>
              <a:rPr lang="en-US" sz="3000">
                <a:solidFill>
                  <a:srgbClr val="343434"/>
                </a:solidFill>
                <a:latin typeface="Roboto Slab"/>
                <a:ea typeface="Roboto Slab"/>
                <a:cs typeface="Roboto Slab"/>
                <a:sym typeface="Roboto Slab"/>
              </a:rPr>
              <a:t>Tạo file .env để thiết lập tham số môi trường cho dự án Frontend.</a:t>
            </a:r>
          </a:p>
          <a:p>
            <a:pPr algn="ctr">
              <a:lnSpc>
                <a:spcPts val="4200"/>
              </a:lnSpc>
            </a:pPr>
            <a:r>
              <a:rPr lang="en-US" sz="3000">
                <a:solidFill>
                  <a:srgbClr val="343434"/>
                </a:solidFill>
                <a:latin typeface="Roboto Slab"/>
                <a:ea typeface="Roboto Slab"/>
                <a:cs typeface="Roboto Slab"/>
                <a:sym typeface="Roboto Slab"/>
              </a:rPr>
              <a:t>VITE_BACKEND_URL=https://localhost:7169</a:t>
            </a:r>
          </a:p>
        </p:txBody>
      </p:sp>
      <p:sp>
        <p:nvSpPr>
          <p:cNvPr name="TextBox 9" id="9"/>
          <p:cNvSpPr txBox="true"/>
          <p:nvPr/>
        </p:nvSpPr>
        <p:spPr>
          <a:xfrm rot="0">
            <a:off x="2594996" y="2565969"/>
            <a:ext cx="7522590" cy="606425"/>
          </a:xfrm>
          <a:prstGeom prst="rect">
            <a:avLst/>
          </a:prstGeom>
        </p:spPr>
        <p:txBody>
          <a:bodyPr anchor="t" rtlCol="false" tIns="0" lIns="0" bIns="0" rIns="0">
            <a:spAutoFit/>
          </a:bodyPr>
          <a:lstStyle/>
          <a:p>
            <a:pPr algn="ctr">
              <a:lnSpc>
                <a:spcPts val="4900"/>
              </a:lnSpc>
            </a:pPr>
            <a:r>
              <a:rPr lang="en-US" b="true" sz="3500">
                <a:solidFill>
                  <a:srgbClr val="343434"/>
                </a:solidFill>
                <a:latin typeface="Roboto Slab Bold"/>
                <a:ea typeface="Roboto Slab Bold"/>
                <a:cs typeface="Roboto Slab Bold"/>
                <a:sym typeface="Roboto Slab Bold"/>
              </a:rPr>
              <a:t>CÀI ĐẶT CÁC CÔNG CỤ CẦN THIẾT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5075" y="1028700"/>
            <a:ext cx="604457" cy="608886"/>
          </a:xfrm>
          <a:custGeom>
            <a:avLst/>
            <a:gdLst/>
            <a:ahLst/>
            <a:cxnLst/>
            <a:rect r="r" b="b" t="t" l="l"/>
            <a:pathLst>
              <a:path h="608886" w="604457">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667095" y="3055579"/>
            <a:ext cx="10861532" cy="5300688"/>
          </a:xfrm>
          <a:custGeom>
            <a:avLst/>
            <a:gdLst/>
            <a:ahLst/>
            <a:cxnLst/>
            <a:rect r="r" b="b" t="t" l="l"/>
            <a:pathLst>
              <a:path h="5300688" w="10861532">
                <a:moveTo>
                  <a:pt x="0" y="0"/>
                </a:moveTo>
                <a:lnTo>
                  <a:pt x="10861533" y="0"/>
                </a:lnTo>
                <a:lnTo>
                  <a:pt x="10861533" y="5300688"/>
                </a:lnTo>
                <a:lnTo>
                  <a:pt x="0" y="5300688"/>
                </a:lnTo>
                <a:lnTo>
                  <a:pt x="0" y="0"/>
                </a:lnTo>
                <a:close/>
              </a:path>
            </a:pathLst>
          </a:custGeom>
          <a:blipFill>
            <a:blip r:embed="rId6"/>
            <a:stretch>
              <a:fillRect l="0" t="0" r="0" b="0"/>
            </a:stretch>
          </a:blipFill>
        </p:spPr>
      </p:sp>
      <p:sp>
        <p:nvSpPr>
          <p:cNvPr name="TextBox 5" id="5"/>
          <p:cNvSpPr txBox="true"/>
          <p:nvPr/>
        </p:nvSpPr>
        <p:spPr>
          <a:xfrm rot="0">
            <a:off x="2117245" y="2017355"/>
            <a:ext cx="13806700" cy="1038224"/>
          </a:xfrm>
          <a:prstGeom prst="rect">
            <a:avLst/>
          </a:prstGeom>
        </p:spPr>
        <p:txBody>
          <a:bodyPr anchor="t" rtlCol="false" tIns="0" lIns="0" bIns="0" rIns="0">
            <a:spAutoFit/>
          </a:bodyPr>
          <a:lstStyle/>
          <a:p>
            <a:pPr algn="l">
              <a:lnSpc>
                <a:spcPts val="8400"/>
              </a:lnSpc>
            </a:pPr>
            <a:r>
              <a:rPr lang="en-US" sz="6000" b="true">
                <a:solidFill>
                  <a:srgbClr val="343434"/>
                </a:solidFill>
                <a:latin typeface="Roboto Slab Bold"/>
                <a:ea typeface="Roboto Slab Bold"/>
                <a:cs typeface="Roboto Slab Bold"/>
                <a:sym typeface="Roboto Slab Bold"/>
              </a:rPr>
              <a:t>KẾT QUẢ KIỂM THỬ CHƯƠNG TRÌNH</a:t>
            </a:r>
          </a:p>
        </p:txBody>
      </p:sp>
      <p:sp>
        <p:nvSpPr>
          <p:cNvPr name="TextBox 6" id="6"/>
          <p:cNvSpPr txBox="true"/>
          <p:nvPr/>
        </p:nvSpPr>
        <p:spPr>
          <a:xfrm rot="0">
            <a:off x="1806339" y="1101821"/>
            <a:ext cx="1160704" cy="481694"/>
          </a:xfrm>
          <a:prstGeom prst="rect">
            <a:avLst/>
          </a:prstGeom>
        </p:spPr>
        <p:txBody>
          <a:bodyPr anchor="t" rtlCol="false" tIns="0" lIns="0" bIns="0" rIns="0">
            <a:spAutoFit/>
          </a:bodyPr>
          <a:lstStyle/>
          <a:p>
            <a:pPr algn="l">
              <a:lnSpc>
                <a:spcPts val="1822"/>
              </a:lnSpc>
            </a:pPr>
            <a:r>
              <a:rPr lang="en-US" b="true" sz="1804" spc="-110">
                <a:solidFill>
                  <a:srgbClr val="343434"/>
                </a:solidFill>
                <a:latin typeface="Roboto Slab Bold"/>
                <a:ea typeface="Roboto Slab Bold"/>
                <a:cs typeface="Roboto Slab Bold"/>
                <a:sym typeface="Roboto Slab Bold"/>
              </a:rPr>
              <a:t>STUDIO SHODWE</a:t>
            </a:r>
          </a:p>
        </p:txBody>
      </p:sp>
      <p:sp>
        <p:nvSpPr>
          <p:cNvPr name="TextBox 7" id="7"/>
          <p:cNvSpPr txBox="true"/>
          <p:nvPr/>
        </p:nvSpPr>
        <p:spPr>
          <a:xfrm rot="0">
            <a:off x="12319860" y="111162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HOME</a:t>
            </a:r>
          </a:p>
        </p:txBody>
      </p:sp>
      <p:sp>
        <p:nvSpPr>
          <p:cNvPr name="TextBox 8" id="8"/>
          <p:cNvSpPr txBox="true"/>
          <p:nvPr/>
        </p:nvSpPr>
        <p:spPr>
          <a:xfrm rot="0">
            <a:off x="13424041" y="1111629"/>
            <a:ext cx="847412"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SERVICE</a:t>
            </a:r>
          </a:p>
        </p:txBody>
      </p:sp>
      <p:sp>
        <p:nvSpPr>
          <p:cNvPr name="TextBox 9" id="9"/>
          <p:cNvSpPr txBox="true"/>
          <p:nvPr/>
        </p:nvSpPr>
        <p:spPr>
          <a:xfrm rot="0">
            <a:off x="14528628" y="1111629"/>
            <a:ext cx="110573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ABOUT US</a:t>
            </a:r>
          </a:p>
        </p:txBody>
      </p:sp>
      <p:sp>
        <p:nvSpPr>
          <p:cNvPr name="TextBox 10" id="10"/>
          <p:cNvSpPr txBox="true"/>
          <p:nvPr/>
        </p:nvSpPr>
        <p:spPr>
          <a:xfrm rot="0">
            <a:off x="15923945" y="1111629"/>
            <a:ext cx="1335355" cy="221513"/>
          </a:xfrm>
          <a:prstGeom prst="rect">
            <a:avLst/>
          </a:prstGeom>
        </p:spPr>
        <p:txBody>
          <a:bodyPr anchor="t" rtlCol="false" tIns="0" lIns="0" bIns="0" rIns="0">
            <a:spAutoFit/>
          </a:bodyPr>
          <a:lstStyle/>
          <a:p>
            <a:pPr algn="ctr" marL="0" indent="0" lvl="1">
              <a:lnSpc>
                <a:spcPts val="1874"/>
              </a:lnSpc>
              <a:spcBef>
                <a:spcPct val="0"/>
              </a:spcBef>
            </a:pPr>
            <a:r>
              <a:rPr lang="en-US" sz="1453" spc="-79" strike="noStrike" u="none">
                <a:solidFill>
                  <a:srgbClr val="343434"/>
                </a:solidFill>
                <a:latin typeface="Roboto Slab"/>
                <a:ea typeface="Roboto Slab"/>
                <a:cs typeface="Roboto Slab"/>
                <a:sym typeface="Roboto Slab"/>
              </a:rPr>
              <a:t>CONTACT 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1586" y="643194"/>
            <a:ext cx="3647435" cy="2360885"/>
          </a:xfrm>
          <a:custGeom>
            <a:avLst/>
            <a:gdLst/>
            <a:ahLst/>
            <a:cxnLst/>
            <a:rect r="r" b="b" t="t" l="l"/>
            <a:pathLst>
              <a:path h="2360885" w="3647435">
                <a:moveTo>
                  <a:pt x="0" y="0"/>
                </a:moveTo>
                <a:lnTo>
                  <a:pt x="3647436" y="0"/>
                </a:lnTo>
                <a:lnTo>
                  <a:pt x="3647436" y="2360885"/>
                </a:lnTo>
                <a:lnTo>
                  <a:pt x="0" y="2360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368818" y="534988"/>
            <a:ext cx="2577298" cy="2577298"/>
          </a:xfrm>
          <a:custGeom>
            <a:avLst/>
            <a:gdLst/>
            <a:ahLst/>
            <a:cxnLst/>
            <a:rect r="r" b="b" t="t" l="l"/>
            <a:pathLst>
              <a:path h="2577298" w="2577298">
                <a:moveTo>
                  <a:pt x="0" y="0"/>
                </a:moveTo>
                <a:lnTo>
                  <a:pt x="2577298" y="0"/>
                </a:lnTo>
                <a:lnTo>
                  <a:pt x="2577298" y="2577298"/>
                </a:lnTo>
                <a:lnTo>
                  <a:pt x="0" y="25772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5" id="5"/>
          <p:cNvSpPr txBox="true"/>
          <p:nvPr/>
        </p:nvSpPr>
        <p:spPr>
          <a:xfrm rot="0">
            <a:off x="4543115" y="1016934"/>
            <a:ext cx="9201769" cy="1111250"/>
          </a:xfrm>
          <a:prstGeom prst="rect">
            <a:avLst/>
          </a:prstGeom>
        </p:spPr>
        <p:txBody>
          <a:bodyPr anchor="t" rtlCol="false" tIns="0" lIns="0" bIns="0" rIns="0">
            <a:spAutoFit/>
          </a:bodyPr>
          <a:lstStyle/>
          <a:p>
            <a:pPr algn="ctr">
              <a:lnSpc>
                <a:spcPts val="9100"/>
              </a:lnSpc>
            </a:pPr>
            <a:r>
              <a:rPr lang="en-US" b="true" sz="6500">
                <a:solidFill>
                  <a:srgbClr val="343434"/>
                </a:solidFill>
                <a:latin typeface="Roboto Slab Bold"/>
                <a:ea typeface="Roboto Slab Bold"/>
                <a:cs typeface="Roboto Slab Bold"/>
                <a:sym typeface="Roboto Slab Bold"/>
              </a:rPr>
              <a:t>NỘI DUNG TRÌNH BÀY</a:t>
            </a:r>
          </a:p>
        </p:txBody>
      </p:sp>
      <p:sp>
        <p:nvSpPr>
          <p:cNvPr name="TextBox 6" id="6"/>
          <p:cNvSpPr txBox="true"/>
          <p:nvPr/>
        </p:nvSpPr>
        <p:spPr>
          <a:xfrm rot="0">
            <a:off x="1366351" y="3163656"/>
            <a:ext cx="11362694" cy="1038224"/>
          </a:xfrm>
          <a:prstGeom prst="rect">
            <a:avLst/>
          </a:prstGeom>
        </p:spPr>
        <p:txBody>
          <a:bodyPr anchor="t" rtlCol="false" tIns="0" lIns="0" bIns="0" rIns="0">
            <a:spAutoFit/>
          </a:bodyPr>
          <a:lstStyle/>
          <a:p>
            <a:pPr algn="l">
              <a:lnSpc>
                <a:spcPts val="8400"/>
              </a:lnSpc>
            </a:pPr>
            <a:r>
              <a:rPr lang="en-US" sz="6000" b="true">
                <a:solidFill>
                  <a:srgbClr val="343434"/>
                </a:solidFill>
                <a:latin typeface="Roboto Slab Bold"/>
                <a:ea typeface="Roboto Slab Bold"/>
                <a:cs typeface="Roboto Slab Bold"/>
                <a:sym typeface="Roboto Slab Bold"/>
              </a:rPr>
              <a:t>CHƯƠNG 1: CƠ SỞ LÝ THUYẾT</a:t>
            </a:r>
          </a:p>
        </p:txBody>
      </p:sp>
      <p:sp>
        <p:nvSpPr>
          <p:cNvPr name="TextBox 7" id="7"/>
          <p:cNvSpPr txBox="true"/>
          <p:nvPr/>
        </p:nvSpPr>
        <p:spPr>
          <a:xfrm rot="0">
            <a:off x="1366351" y="5082233"/>
            <a:ext cx="14049164" cy="1038224"/>
          </a:xfrm>
          <a:prstGeom prst="rect">
            <a:avLst/>
          </a:prstGeom>
        </p:spPr>
        <p:txBody>
          <a:bodyPr anchor="t" rtlCol="false" tIns="0" lIns="0" bIns="0" rIns="0">
            <a:spAutoFit/>
          </a:bodyPr>
          <a:lstStyle/>
          <a:p>
            <a:pPr algn="l">
              <a:lnSpc>
                <a:spcPts val="8400"/>
              </a:lnSpc>
            </a:pPr>
            <a:r>
              <a:rPr lang="en-US" sz="6000" b="true">
                <a:solidFill>
                  <a:srgbClr val="343434"/>
                </a:solidFill>
                <a:latin typeface="Roboto Slab Bold"/>
                <a:ea typeface="Roboto Slab Bold"/>
                <a:cs typeface="Roboto Slab Bold"/>
                <a:sym typeface="Roboto Slab Bold"/>
              </a:rPr>
              <a:t>CHƯƠNG 2: PHÂN TÍCH VÀ THIẾT KẾ</a:t>
            </a:r>
          </a:p>
        </p:txBody>
      </p:sp>
      <p:sp>
        <p:nvSpPr>
          <p:cNvPr name="TextBox 8" id="8"/>
          <p:cNvSpPr txBox="true"/>
          <p:nvPr/>
        </p:nvSpPr>
        <p:spPr>
          <a:xfrm rot="0">
            <a:off x="1366351" y="6996757"/>
            <a:ext cx="14628767" cy="1038224"/>
          </a:xfrm>
          <a:prstGeom prst="rect">
            <a:avLst/>
          </a:prstGeom>
        </p:spPr>
        <p:txBody>
          <a:bodyPr anchor="t" rtlCol="false" tIns="0" lIns="0" bIns="0" rIns="0">
            <a:spAutoFit/>
          </a:bodyPr>
          <a:lstStyle/>
          <a:p>
            <a:pPr algn="l">
              <a:lnSpc>
                <a:spcPts val="8400"/>
              </a:lnSpc>
            </a:pPr>
            <a:r>
              <a:rPr lang="en-US" sz="6000" b="true">
                <a:solidFill>
                  <a:srgbClr val="343434"/>
                </a:solidFill>
                <a:latin typeface="Roboto Slab Bold"/>
                <a:ea typeface="Roboto Slab Bold"/>
                <a:cs typeface="Roboto Slab Bold"/>
                <a:sym typeface="Roboto Slab Bold"/>
              </a:rPr>
              <a:t>CHƯƠNG 3: XÂY DỰNG VÀ TRIỂN KHAI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87647" y="3026814"/>
            <a:ext cx="5684326" cy="6512783"/>
            <a:chOff x="0" y="0"/>
            <a:chExt cx="7579101" cy="8683710"/>
          </a:xfrm>
        </p:grpSpPr>
        <p:sp>
          <p:nvSpPr>
            <p:cNvPr name="Freeform 4" id="4"/>
            <p:cNvSpPr/>
            <p:nvPr/>
          </p:nvSpPr>
          <p:spPr>
            <a:xfrm flipH="false" flipV="false" rot="0">
              <a:off x="2068572" y="0"/>
              <a:ext cx="5510529" cy="8191327"/>
            </a:xfrm>
            <a:custGeom>
              <a:avLst/>
              <a:gdLst/>
              <a:ahLst/>
              <a:cxnLst/>
              <a:rect r="r" b="b" t="t" l="l"/>
              <a:pathLst>
                <a:path h="8191327" w="5510529">
                  <a:moveTo>
                    <a:pt x="0" y="0"/>
                  </a:moveTo>
                  <a:lnTo>
                    <a:pt x="5510529" y="0"/>
                  </a:lnTo>
                  <a:lnTo>
                    <a:pt x="5510529" y="8191327"/>
                  </a:lnTo>
                  <a:lnTo>
                    <a:pt x="0" y="81913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2010897"/>
              <a:ext cx="4137144" cy="6672813"/>
            </a:xfrm>
            <a:custGeom>
              <a:avLst/>
              <a:gdLst/>
              <a:ahLst/>
              <a:cxnLst/>
              <a:rect r="r" b="b" t="t" l="l"/>
              <a:pathLst>
                <a:path h="6672813" w="4137144">
                  <a:moveTo>
                    <a:pt x="0" y="0"/>
                  </a:moveTo>
                  <a:lnTo>
                    <a:pt x="4137144" y="0"/>
                  </a:lnTo>
                  <a:lnTo>
                    <a:pt x="4137144" y="6672813"/>
                  </a:lnTo>
                  <a:lnTo>
                    <a:pt x="0" y="6672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6" id="6"/>
          <p:cNvSpPr txBox="true"/>
          <p:nvPr/>
        </p:nvSpPr>
        <p:spPr>
          <a:xfrm rot="0">
            <a:off x="2293662" y="3663950"/>
            <a:ext cx="6552700" cy="2797174"/>
          </a:xfrm>
          <a:prstGeom prst="rect">
            <a:avLst/>
          </a:prstGeom>
        </p:spPr>
        <p:txBody>
          <a:bodyPr anchor="t" rtlCol="false" tIns="0" lIns="0" bIns="0" rIns="0">
            <a:spAutoFit/>
          </a:bodyPr>
          <a:lstStyle/>
          <a:p>
            <a:pPr algn="ctr">
              <a:lnSpc>
                <a:spcPts val="11200"/>
              </a:lnSpc>
            </a:pPr>
            <a:r>
              <a:rPr lang="en-US" b="true" sz="8000">
                <a:solidFill>
                  <a:srgbClr val="343434"/>
                </a:solidFill>
                <a:latin typeface="Roboto Slab Bold"/>
                <a:ea typeface="Roboto Slab Bold"/>
                <a:cs typeface="Roboto Slab Bold"/>
                <a:sym typeface="Roboto Slab Bold"/>
              </a:rPr>
              <a:t> TRIỂN KHAI HỆ THỐNG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0320" y="1028700"/>
            <a:ext cx="13167360" cy="8229600"/>
          </a:xfrm>
          <a:custGeom>
            <a:avLst/>
            <a:gdLst/>
            <a:ahLst/>
            <a:cxnLst/>
            <a:rect r="r" b="b" t="t" l="l"/>
            <a:pathLst>
              <a:path h="8229600" w="13167360">
                <a:moveTo>
                  <a:pt x="0" y="0"/>
                </a:moveTo>
                <a:lnTo>
                  <a:pt x="13167360" y="0"/>
                </a:lnTo>
                <a:lnTo>
                  <a:pt x="13167360" y="8229600"/>
                </a:lnTo>
                <a:lnTo>
                  <a:pt x="0" y="8229600"/>
                </a:lnTo>
                <a:lnTo>
                  <a:pt x="0" y="0"/>
                </a:lnTo>
                <a:close/>
              </a:path>
            </a:pathLst>
          </a:custGeom>
          <a:blipFill>
            <a:blip r:embed="rId4"/>
            <a:stretch>
              <a:fillRect l="0" t="0" r="0" b="0"/>
            </a:stretch>
          </a:blipFill>
        </p:spPr>
      </p:sp>
      <p:sp>
        <p:nvSpPr>
          <p:cNvPr name="TextBox 4" id="4"/>
          <p:cNvSpPr txBox="true"/>
          <p:nvPr/>
        </p:nvSpPr>
        <p:spPr>
          <a:xfrm rot="0">
            <a:off x="3989274" y="405765"/>
            <a:ext cx="10309453" cy="622935"/>
          </a:xfrm>
          <a:prstGeom prst="rect">
            <a:avLst/>
          </a:prstGeom>
        </p:spPr>
        <p:txBody>
          <a:bodyPr anchor="t" rtlCol="false" tIns="0" lIns="0" bIns="0" rIns="0">
            <a:spAutoFit/>
          </a:bodyPr>
          <a:lstStyle/>
          <a:p>
            <a:pPr algn="ctr">
              <a:lnSpc>
                <a:spcPts val="5040"/>
              </a:lnSpc>
            </a:pPr>
            <a:r>
              <a:rPr lang="en-US" sz="3600">
                <a:solidFill>
                  <a:srgbClr val="343434"/>
                </a:solidFill>
                <a:latin typeface="Roboto Slab"/>
                <a:ea typeface="Roboto Slab"/>
                <a:cs typeface="Roboto Slab"/>
                <a:sym typeface="Roboto Slab"/>
              </a:rPr>
              <a:t>MỘT SỐ HÌNH ẢNH GIAO DIỆN CỦA HỆ THỐNG</a:t>
            </a:r>
          </a:p>
        </p:txBody>
      </p:sp>
      <p:sp>
        <p:nvSpPr>
          <p:cNvPr name="TextBox 5" id="5"/>
          <p:cNvSpPr txBox="true"/>
          <p:nvPr/>
        </p:nvSpPr>
        <p:spPr>
          <a:xfrm rot="0">
            <a:off x="6750263" y="9220200"/>
            <a:ext cx="4787473" cy="41275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3.3: Giao diện trang chủ</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0320" y="1028700"/>
            <a:ext cx="13167360" cy="8229600"/>
          </a:xfrm>
          <a:custGeom>
            <a:avLst/>
            <a:gdLst/>
            <a:ahLst/>
            <a:cxnLst/>
            <a:rect r="r" b="b" t="t" l="l"/>
            <a:pathLst>
              <a:path h="8229600" w="13167360">
                <a:moveTo>
                  <a:pt x="0" y="0"/>
                </a:moveTo>
                <a:lnTo>
                  <a:pt x="13167360" y="0"/>
                </a:lnTo>
                <a:lnTo>
                  <a:pt x="13167360" y="8229600"/>
                </a:lnTo>
                <a:lnTo>
                  <a:pt x="0" y="8229600"/>
                </a:lnTo>
                <a:lnTo>
                  <a:pt x="0" y="0"/>
                </a:lnTo>
                <a:close/>
              </a:path>
            </a:pathLst>
          </a:custGeom>
          <a:blipFill>
            <a:blip r:embed="rId4"/>
            <a:stretch>
              <a:fillRect l="0" t="0" r="0" b="0"/>
            </a:stretch>
          </a:blipFill>
        </p:spPr>
      </p:sp>
      <p:sp>
        <p:nvSpPr>
          <p:cNvPr name="TextBox 4" id="4"/>
          <p:cNvSpPr txBox="true"/>
          <p:nvPr/>
        </p:nvSpPr>
        <p:spPr>
          <a:xfrm rot="0">
            <a:off x="3989274" y="405765"/>
            <a:ext cx="10309453" cy="622935"/>
          </a:xfrm>
          <a:prstGeom prst="rect">
            <a:avLst/>
          </a:prstGeom>
        </p:spPr>
        <p:txBody>
          <a:bodyPr anchor="t" rtlCol="false" tIns="0" lIns="0" bIns="0" rIns="0">
            <a:spAutoFit/>
          </a:bodyPr>
          <a:lstStyle/>
          <a:p>
            <a:pPr algn="ctr">
              <a:lnSpc>
                <a:spcPts val="5040"/>
              </a:lnSpc>
            </a:pPr>
            <a:r>
              <a:rPr lang="en-US" sz="3600">
                <a:solidFill>
                  <a:srgbClr val="343434"/>
                </a:solidFill>
                <a:latin typeface="Roboto Slab"/>
                <a:ea typeface="Roboto Slab"/>
                <a:cs typeface="Roboto Slab"/>
                <a:sym typeface="Roboto Slab"/>
              </a:rPr>
              <a:t>MỘT SỐ HÌNH ẢNH GIAO DIỆN CỦA HỆ THỐNG</a:t>
            </a:r>
          </a:p>
        </p:txBody>
      </p:sp>
      <p:sp>
        <p:nvSpPr>
          <p:cNvPr name="TextBox 5" id="5"/>
          <p:cNvSpPr txBox="true"/>
          <p:nvPr/>
        </p:nvSpPr>
        <p:spPr>
          <a:xfrm rot="0">
            <a:off x="6359202" y="9220200"/>
            <a:ext cx="5569597" cy="41275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3.4: Giao diện chi tiết sản phẩm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24178" y="1028700"/>
            <a:ext cx="13167360" cy="8229600"/>
          </a:xfrm>
          <a:custGeom>
            <a:avLst/>
            <a:gdLst/>
            <a:ahLst/>
            <a:cxnLst/>
            <a:rect r="r" b="b" t="t" l="l"/>
            <a:pathLst>
              <a:path h="8229600" w="13167360">
                <a:moveTo>
                  <a:pt x="0" y="0"/>
                </a:moveTo>
                <a:lnTo>
                  <a:pt x="13167360" y="0"/>
                </a:lnTo>
                <a:lnTo>
                  <a:pt x="13167360" y="8229600"/>
                </a:lnTo>
                <a:lnTo>
                  <a:pt x="0" y="8229600"/>
                </a:lnTo>
                <a:lnTo>
                  <a:pt x="0" y="0"/>
                </a:lnTo>
                <a:close/>
              </a:path>
            </a:pathLst>
          </a:custGeom>
          <a:blipFill>
            <a:blip r:embed="rId4"/>
            <a:stretch>
              <a:fillRect l="0" t="0" r="0" b="0"/>
            </a:stretch>
          </a:blipFill>
        </p:spPr>
      </p:sp>
      <p:sp>
        <p:nvSpPr>
          <p:cNvPr name="TextBox 4" id="4"/>
          <p:cNvSpPr txBox="true"/>
          <p:nvPr/>
        </p:nvSpPr>
        <p:spPr>
          <a:xfrm rot="0">
            <a:off x="3989274" y="405765"/>
            <a:ext cx="10309453" cy="622935"/>
          </a:xfrm>
          <a:prstGeom prst="rect">
            <a:avLst/>
          </a:prstGeom>
        </p:spPr>
        <p:txBody>
          <a:bodyPr anchor="t" rtlCol="false" tIns="0" lIns="0" bIns="0" rIns="0">
            <a:spAutoFit/>
          </a:bodyPr>
          <a:lstStyle/>
          <a:p>
            <a:pPr algn="ctr">
              <a:lnSpc>
                <a:spcPts val="5040"/>
              </a:lnSpc>
            </a:pPr>
            <a:r>
              <a:rPr lang="en-US" sz="3600">
                <a:solidFill>
                  <a:srgbClr val="343434"/>
                </a:solidFill>
                <a:latin typeface="Roboto Slab"/>
                <a:ea typeface="Roboto Slab"/>
                <a:cs typeface="Roboto Slab"/>
                <a:sym typeface="Roboto Slab"/>
              </a:rPr>
              <a:t>MỘT SỐ HÌNH ẢNH GIAO DIỆN CỦA HỆ THỐNG</a:t>
            </a:r>
          </a:p>
        </p:txBody>
      </p:sp>
      <p:sp>
        <p:nvSpPr>
          <p:cNvPr name="TextBox 5" id="5"/>
          <p:cNvSpPr txBox="true"/>
          <p:nvPr/>
        </p:nvSpPr>
        <p:spPr>
          <a:xfrm rot="0">
            <a:off x="6750263" y="9220200"/>
            <a:ext cx="4787473" cy="41275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3.5: Giao diện giỏ hàng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0320" y="1028700"/>
            <a:ext cx="13167360" cy="8229600"/>
          </a:xfrm>
          <a:custGeom>
            <a:avLst/>
            <a:gdLst/>
            <a:ahLst/>
            <a:cxnLst/>
            <a:rect r="r" b="b" t="t" l="l"/>
            <a:pathLst>
              <a:path h="8229600" w="13167360">
                <a:moveTo>
                  <a:pt x="0" y="0"/>
                </a:moveTo>
                <a:lnTo>
                  <a:pt x="13167360" y="0"/>
                </a:lnTo>
                <a:lnTo>
                  <a:pt x="13167360" y="8229600"/>
                </a:lnTo>
                <a:lnTo>
                  <a:pt x="0" y="8229600"/>
                </a:lnTo>
                <a:lnTo>
                  <a:pt x="0" y="0"/>
                </a:lnTo>
                <a:close/>
              </a:path>
            </a:pathLst>
          </a:custGeom>
          <a:blipFill>
            <a:blip r:embed="rId4"/>
            <a:stretch>
              <a:fillRect l="0" t="0" r="0" b="0"/>
            </a:stretch>
          </a:blipFill>
        </p:spPr>
      </p:sp>
      <p:sp>
        <p:nvSpPr>
          <p:cNvPr name="TextBox 4" id="4"/>
          <p:cNvSpPr txBox="true"/>
          <p:nvPr/>
        </p:nvSpPr>
        <p:spPr>
          <a:xfrm rot="0">
            <a:off x="3989274" y="405765"/>
            <a:ext cx="10309453" cy="622935"/>
          </a:xfrm>
          <a:prstGeom prst="rect">
            <a:avLst/>
          </a:prstGeom>
        </p:spPr>
        <p:txBody>
          <a:bodyPr anchor="t" rtlCol="false" tIns="0" lIns="0" bIns="0" rIns="0">
            <a:spAutoFit/>
          </a:bodyPr>
          <a:lstStyle/>
          <a:p>
            <a:pPr algn="ctr">
              <a:lnSpc>
                <a:spcPts val="5040"/>
              </a:lnSpc>
            </a:pPr>
            <a:r>
              <a:rPr lang="en-US" sz="3600">
                <a:solidFill>
                  <a:srgbClr val="343434"/>
                </a:solidFill>
                <a:latin typeface="Roboto Slab"/>
                <a:ea typeface="Roboto Slab"/>
                <a:cs typeface="Roboto Slab"/>
                <a:sym typeface="Roboto Slab"/>
              </a:rPr>
              <a:t>MỘT SỐ HÌNH ẢNH GIAO DIỆN CỦA HỆ THỐNG</a:t>
            </a:r>
          </a:p>
        </p:txBody>
      </p:sp>
      <p:sp>
        <p:nvSpPr>
          <p:cNvPr name="TextBox 5" id="5"/>
          <p:cNvSpPr txBox="true"/>
          <p:nvPr/>
        </p:nvSpPr>
        <p:spPr>
          <a:xfrm rot="0">
            <a:off x="6750263" y="9220200"/>
            <a:ext cx="4787473" cy="41275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3.6: Giao diện thanh toán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0320" y="1028700"/>
            <a:ext cx="13167360" cy="8229600"/>
          </a:xfrm>
          <a:custGeom>
            <a:avLst/>
            <a:gdLst/>
            <a:ahLst/>
            <a:cxnLst/>
            <a:rect r="r" b="b" t="t" l="l"/>
            <a:pathLst>
              <a:path h="8229600" w="13167360">
                <a:moveTo>
                  <a:pt x="0" y="0"/>
                </a:moveTo>
                <a:lnTo>
                  <a:pt x="13167360" y="0"/>
                </a:lnTo>
                <a:lnTo>
                  <a:pt x="13167360" y="8229600"/>
                </a:lnTo>
                <a:lnTo>
                  <a:pt x="0" y="8229600"/>
                </a:lnTo>
                <a:lnTo>
                  <a:pt x="0" y="0"/>
                </a:lnTo>
                <a:close/>
              </a:path>
            </a:pathLst>
          </a:custGeom>
          <a:blipFill>
            <a:blip r:embed="rId4"/>
            <a:stretch>
              <a:fillRect l="0" t="0" r="0" b="0"/>
            </a:stretch>
          </a:blipFill>
        </p:spPr>
      </p:sp>
      <p:sp>
        <p:nvSpPr>
          <p:cNvPr name="TextBox 4" id="4"/>
          <p:cNvSpPr txBox="true"/>
          <p:nvPr/>
        </p:nvSpPr>
        <p:spPr>
          <a:xfrm rot="0">
            <a:off x="3989274" y="405765"/>
            <a:ext cx="10309453" cy="622935"/>
          </a:xfrm>
          <a:prstGeom prst="rect">
            <a:avLst/>
          </a:prstGeom>
        </p:spPr>
        <p:txBody>
          <a:bodyPr anchor="t" rtlCol="false" tIns="0" lIns="0" bIns="0" rIns="0">
            <a:spAutoFit/>
          </a:bodyPr>
          <a:lstStyle/>
          <a:p>
            <a:pPr algn="ctr">
              <a:lnSpc>
                <a:spcPts val="5040"/>
              </a:lnSpc>
            </a:pPr>
            <a:r>
              <a:rPr lang="en-US" sz="3600">
                <a:solidFill>
                  <a:srgbClr val="343434"/>
                </a:solidFill>
                <a:latin typeface="Roboto Slab"/>
                <a:ea typeface="Roboto Slab"/>
                <a:cs typeface="Roboto Slab"/>
                <a:sym typeface="Roboto Slab"/>
              </a:rPr>
              <a:t>MỘT SỐ HÌNH ẢNH GIAO DIỆN CỦA HỆ THỐNG</a:t>
            </a:r>
          </a:p>
        </p:txBody>
      </p:sp>
      <p:sp>
        <p:nvSpPr>
          <p:cNvPr name="TextBox 5" id="5"/>
          <p:cNvSpPr txBox="true"/>
          <p:nvPr/>
        </p:nvSpPr>
        <p:spPr>
          <a:xfrm rot="0">
            <a:off x="4676098" y="9220200"/>
            <a:ext cx="8935804" cy="41275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3.6: Giao diện danh sách đơn hàng của người dùng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0320" y="1028700"/>
            <a:ext cx="13167360" cy="8229600"/>
          </a:xfrm>
          <a:custGeom>
            <a:avLst/>
            <a:gdLst/>
            <a:ahLst/>
            <a:cxnLst/>
            <a:rect r="r" b="b" t="t" l="l"/>
            <a:pathLst>
              <a:path h="8229600" w="13167360">
                <a:moveTo>
                  <a:pt x="0" y="0"/>
                </a:moveTo>
                <a:lnTo>
                  <a:pt x="13167360" y="0"/>
                </a:lnTo>
                <a:lnTo>
                  <a:pt x="13167360" y="8229600"/>
                </a:lnTo>
                <a:lnTo>
                  <a:pt x="0" y="8229600"/>
                </a:lnTo>
                <a:lnTo>
                  <a:pt x="0" y="0"/>
                </a:lnTo>
                <a:close/>
              </a:path>
            </a:pathLst>
          </a:custGeom>
          <a:blipFill>
            <a:blip r:embed="rId4"/>
            <a:stretch>
              <a:fillRect l="0" t="0" r="0" b="0"/>
            </a:stretch>
          </a:blipFill>
        </p:spPr>
      </p:sp>
      <p:sp>
        <p:nvSpPr>
          <p:cNvPr name="TextBox 4" id="4"/>
          <p:cNvSpPr txBox="true"/>
          <p:nvPr/>
        </p:nvSpPr>
        <p:spPr>
          <a:xfrm rot="0">
            <a:off x="3989274" y="405765"/>
            <a:ext cx="10309453" cy="622935"/>
          </a:xfrm>
          <a:prstGeom prst="rect">
            <a:avLst/>
          </a:prstGeom>
        </p:spPr>
        <p:txBody>
          <a:bodyPr anchor="t" rtlCol="false" tIns="0" lIns="0" bIns="0" rIns="0">
            <a:spAutoFit/>
          </a:bodyPr>
          <a:lstStyle/>
          <a:p>
            <a:pPr algn="ctr">
              <a:lnSpc>
                <a:spcPts val="5040"/>
              </a:lnSpc>
            </a:pPr>
            <a:r>
              <a:rPr lang="en-US" sz="3600">
                <a:solidFill>
                  <a:srgbClr val="343434"/>
                </a:solidFill>
                <a:latin typeface="Roboto Slab"/>
                <a:ea typeface="Roboto Slab"/>
                <a:cs typeface="Roboto Slab"/>
                <a:sym typeface="Roboto Slab"/>
              </a:rPr>
              <a:t>MỘT SỐ HÌNH ẢNH GIAO DIỆN CỦA HỆ THỐNG</a:t>
            </a:r>
          </a:p>
        </p:txBody>
      </p:sp>
      <p:sp>
        <p:nvSpPr>
          <p:cNvPr name="TextBox 5" id="5"/>
          <p:cNvSpPr txBox="true"/>
          <p:nvPr/>
        </p:nvSpPr>
        <p:spPr>
          <a:xfrm rot="0">
            <a:off x="6350312" y="9220200"/>
            <a:ext cx="5587376" cy="41275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3.6: Giao diện quản lý sản phẩm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0320" y="1028700"/>
            <a:ext cx="13167360" cy="8229600"/>
          </a:xfrm>
          <a:custGeom>
            <a:avLst/>
            <a:gdLst/>
            <a:ahLst/>
            <a:cxnLst/>
            <a:rect r="r" b="b" t="t" l="l"/>
            <a:pathLst>
              <a:path h="8229600" w="13167360">
                <a:moveTo>
                  <a:pt x="0" y="0"/>
                </a:moveTo>
                <a:lnTo>
                  <a:pt x="13167360" y="0"/>
                </a:lnTo>
                <a:lnTo>
                  <a:pt x="13167360" y="8229600"/>
                </a:lnTo>
                <a:lnTo>
                  <a:pt x="0" y="8229600"/>
                </a:lnTo>
                <a:lnTo>
                  <a:pt x="0" y="0"/>
                </a:lnTo>
                <a:close/>
              </a:path>
            </a:pathLst>
          </a:custGeom>
          <a:blipFill>
            <a:blip r:embed="rId4"/>
            <a:stretch>
              <a:fillRect l="0" t="0" r="0" b="0"/>
            </a:stretch>
          </a:blipFill>
        </p:spPr>
      </p:sp>
      <p:sp>
        <p:nvSpPr>
          <p:cNvPr name="TextBox 4" id="4"/>
          <p:cNvSpPr txBox="true"/>
          <p:nvPr/>
        </p:nvSpPr>
        <p:spPr>
          <a:xfrm rot="0">
            <a:off x="3989274" y="405765"/>
            <a:ext cx="10309453" cy="622935"/>
          </a:xfrm>
          <a:prstGeom prst="rect">
            <a:avLst/>
          </a:prstGeom>
        </p:spPr>
        <p:txBody>
          <a:bodyPr anchor="t" rtlCol="false" tIns="0" lIns="0" bIns="0" rIns="0">
            <a:spAutoFit/>
          </a:bodyPr>
          <a:lstStyle/>
          <a:p>
            <a:pPr algn="ctr">
              <a:lnSpc>
                <a:spcPts val="5040"/>
              </a:lnSpc>
            </a:pPr>
            <a:r>
              <a:rPr lang="en-US" sz="3600">
                <a:solidFill>
                  <a:srgbClr val="343434"/>
                </a:solidFill>
                <a:latin typeface="Roboto Slab"/>
                <a:ea typeface="Roboto Slab"/>
                <a:cs typeface="Roboto Slab"/>
                <a:sym typeface="Roboto Slab"/>
              </a:rPr>
              <a:t>MỘT SỐ HÌNH ẢNH GIAO DIỆN CỦA HỆ THỐNG</a:t>
            </a:r>
          </a:p>
        </p:txBody>
      </p:sp>
      <p:sp>
        <p:nvSpPr>
          <p:cNvPr name="TextBox 5" id="5"/>
          <p:cNvSpPr txBox="true"/>
          <p:nvPr/>
        </p:nvSpPr>
        <p:spPr>
          <a:xfrm rot="0">
            <a:off x="6099180" y="9220200"/>
            <a:ext cx="6089640" cy="41275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3.6: Giao diện quản lý lô hàng nhập</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0320" y="1028700"/>
            <a:ext cx="13167360" cy="8229600"/>
          </a:xfrm>
          <a:custGeom>
            <a:avLst/>
            <a:gdLst/>
            <a:ahLst/>
            <a:cxnLst/>
            <a:rect r="r" b="b" t="t" l="l"/>
            <a:pathLst>
              <a:path h="8229600" w="13167360">
                <a:moveTo>
                  <a:pt x="0" y="0"/>
                </a:moveTo>
                <a:lnTo>
                  <a:pt x="13167360" y="0"/>
                </a:lnTo>
                <a:lnTo>
                  <a:pt x="13167360" y="8229600"/>
                </a:lnTo>
                <a:lnTo>
                  <a:pt x="0" y="8229600"/>
                </a:lnTo>
                <a:lnTo>
                  <a:pt x="0" y="0"/>
                </a:lnTo>
                <a:close/>
              </a:path>
            </a:pathLst>
          </a:custGeom>
          <a:blipFill>
            <a:blip r:embed="rId4"/>
            <a:stretch>
              <a:fillRect l="0" t="0" r="0" b="0"/>
            </a:stretch>
          </a:blipFill>
        </p:spPr>
      </p:sp>
      <p:sp>
        <p:nvSpPr>
          <p:cNvPr name="TextBox 4" id="4"/>
          <p:cNvSpPr txBox="true"/>
          <p:nvPr/>
        </p:nvSpPr>
        <p:spPr>
          <a:xfrm rot="0">
            <a:off x="3989274" y="405765"/>
            <a:ext cx="10309453" cy="622935"/>
          </a:xfrm>
          <a:prstGeom prst="rect">
            <a:avLst/>
          </a:prstGeom>
        </p:spPr>
        <p:txBody>
          <a:bodyPr anchor="t" rtlCol="false" tIns="0" lIns="0" bIns="0" rIns="0">
            <a:spAutoFit/>
          </a:bodyPr>
          <a:lstStyle/>
          <a:p>
            <a:pPr algn="ctr">
              <a:lnSpc>
                <a:spcPts val="5040"/>
              </a:lnSpc>
            </a:pPr>
            <a:r>
              <a:rPr lang="en-US" sz="3600">
                <a:solidFill>
                  <a:srgbClr val="343434"/>
                </a:solidFill>
                <a:latin typeface="Roboto Slab"/>
                <a:ea typeface="Roboto Slab"/>
                <a:cs typeface="Roboto Slab"/>
                <a:sym typeface="Roboto Slab"/>
              </a:rPr>
              <a:t>MỘT SỐ HÌNH ẢNH GIAO DIỆN CỦA HỆ THỐNG</a:t>
            </a:r>
          </a:p>
        </p:txBody>
      </p:sp>
      <p:sp>
        <p:nvSpPr>
          <p:cNvPr name="TextBox 5" id="5"/>
          <p:cNvSpPr txBox="true"/>
          <p:nvPr/>
        </p:nvSpPr>
        <p:spPr>
          <a:xfrm rot="0">
            <a:off x="6099180" y="9220200"/>
            <a:ext cx="6089640" cy="412750"/>
          </a:xfrm>
          <a:prstGeom prst="rect">
            <a:avLst/>
          </a:prstGeom>
        </p:spPr>
        <p:txBody>
          <a:bodyPr anchor="t" rtlCol="false" tIns="0" lIns="0" bIns="0" rIns="0">
            <a:spAutoFit/>
          </a:bodyPr>
          <a:lstStyle/>
          <a:p>
            <a:pPr algn="ctr">
              <a:lnSpc>
                <a:spcPts val="3499"/>
              </a:lnSpc>
            </a:pPr>
            <a:r>
              <a:rPr lang="en-US" sz="2499">
                <a:solidFill>
                  <a:srgbClr val="343434"/>
                </a:solidFill>
                <a:latin typeface="Roboto Slab"/>
                <a:ea typeface="Roboto Slab"/>
                <a:cs typeface="Roboto Slab"/>
                <a:sym typeface="Roboto Slab"/>
              </a:rPr>
              <a:t>Hình 3.6: Giao diện quản lý đơn hàng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66184" y="2780547"/>
            <a:ext cx="16420035" cy="3331890"/>
          </a:xfrm>
          <a:prstGeom prst="rect">
            <a:avLst/>
          </a:prstGeom>
        </p:spPr>
        <p:txBody>
          <a:bodyPr anchor="t" rtlCol="false" tIns="0" lIns="0" bIns="0" rIns="0">
            <a:spAutoFit/>
          </a:bodyPr>
          <a:lstStyle/>
          <a:p>
            <a:pPr algn="ctr">
              <a:lnSpc>
                <a:spcPts val="27108"/>
              </a:lnSpc>
            </a:pPr>
            <a:r>
              <a:rPr lang="en-US" b="true" sz="19362">
                <a:solidFill>
                  <a:srgbClr val="343434"/>
                </a:solidFill>
                <a:latin typeface="Roboto Slab Bold"/>
                <a:ea typeface="Roboto Slab Bold"/>
                <a:cs typeface="Roboto Slab Bold"/>
                <a:sym typeface="Roboto Slab Bold"/>
              </a:rPr>
              <a:t>THANK YOU</a:t>
            </a:r>
          </a:p>
        </p:txBody>
      </p:sp>
      <p:sp>
        <p:nvSpPr>
          <p:cNvPr name="Freeform 4" id="4"/>
          <p:cNvSpPr/>
          <p:nvPr/>
        </p:nvSpPr>
        <p:spPr>
          <a:xfrm flipH="false" flipV="false" rot="-1354446">
            <a:off x="16075307" y="1691706"/>
            <a:ext cx="1497033" cy="2339114"/>
          </a:xfrm>
          <a:custGeom>
            <a:avLst/>
            <a:gdLst/>
            <a:ahLst/>
            <a:cxnLst/>
            <a:rect r="r" b="b" t="t" l="l"/>
            <a:pathLst>
              <a:path h="2339114" w="1497033">
                <a:moveTo>
                  <a:pt x="0" y="0"/>
                </a:moveTo>
                <a:lnTo>
                  <a:pt x="1497033" y="0"/>
                </a:lnTo>
                <a:lnTo>
                  <a:pt x="1497033" y="2339114"/>
                </a:lnTo>
                <a:lnTo>
                  <a:pt x="0" y="2339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885027">
            <a:off x="5324915" y="1280876"/>
            <a:ext cx="2206219" cy="1740908"/>
          </a:xfrm>
          <a:custGeom>
            <a:avLst/>
            <a:gdLst/>
            <a:ahLst/>
            <a:cxnLst/>
            <a:rect r="r" b="b" t="t" l="l"/>
            <a:pathLst>
              <a:path h="1740908" w="2206219">
                <a:moveTo>
                  <a:pt x="0" y="0"/>
                </a:moveTo>
                <a:lnTo>
                  <a:pt x="2206219" y="0"/>
                </a:lnTo>
                <a:lnTo>
                  <a:pt x="2206219" y="1740907"/>
                </a:lnTo>
                <a:lnTo>
                  <a:pt x="0" y="17409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0">
            <a:off x="324041" y="7290460"/>
            <a:ext cx="4202073" cy="2521244"/>
          </a:xfrm>
          <a:custGeom>
            <a:avLst/>
            <a:gdLst/>
            <a:ahLst/>
            <a:cxnLst/>
            <a:rect r="r" b="b" t="t" l="l"/>
            <a:pathLst>
              <a:path h="2521244" w="4202073">
                <a:moveTo>
                  <a:pt x="0" y="0"/>
                </a:moveTo>
                <a:lnTo>
                  <a:pt x="4202073" y="0"/>
                </a:lnTo>
                <a:lnTo>
                  <a:pt x="4202073" y="2521244"/>
                </a:lnTo>
                <a:lnTo>
                  <a:pt x="0" y="25212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839221">
            <a:off x="10017502" y="6702398"/>
            <a:ext cx="1170380" cy="2030628"/>
          </a:xfrm>
          <a:custGeom>
            <a:avLst/>
            <a:gdLst/>
            <a:ahLst/>
            <a:cxnLst/>
            <a:rect r="r" b="b" t="t" l="l"/>
            <a:pathLst>
              <a:path h="2030628" w="1170380">
                <a:moveTo>
                  <a:pt x="0" y="0"/>
                </a:moveTo>
                <a:lnTo>
                  <a:pt x="1170380" y="0"/>
                </a:lnTo>
                <a:lnTo>
                  <a:pt x="1170380" y="2030628"/>
                </a:lnTo>
                <a:lnTo>
                  <a:pt x="0" y="20306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952436" y="2513813"/>
            <a:ext cx="5083686" cy="2880862"/>
            <a:chOff x="0" y="0"/>
            <a:chExt cx="2869270" cy="1625979"/>
          </a:xfrm>
        </p:grpSpPr>
        <p:sp>
          <p:nvSpPr>
            <p:cNvPr name="Freeform 4" id="4"/>
            <p:cNvSpPr/>
            <p:nvPr/>
          </p:nvSpPr>
          <p:spPr>
            <a:xfrm flipH="false" flipV="false" rot="0">
              <a:off x="0" y="0"/>
              <a:ext cx="2869270" cy="1625979"/>
            </a:xfrm>
            <a:custGeom>
              <a:avLst/>
              <a:gdLst/>
              <a:ahLst/>
              <a:cxnLst/>
              <a:rect r="r" b="b" t="t" l="l"/>
              <a:pathLst>
                <a:path h="1625979" w="2869270">
                  <a:moveTo>
                    <a:pt x="0" y="0"/>
                  </a:moveTo>
                  <a:lnTo>
                    <a:pt x="2869270" y="0"/>
                  </a:lnTo>
                  <a:lnTo>
                    <a:pt x="2869270" y="1625979"/>
                  </a:lnTo>
                  <a:lnTo>
                    <a:pt x="0" y="1625979"/>
                  </a:lnTo>
                  <a:close/>
                </a:path>
              </a:pathLst>
            </a:custGeom>
            <a:blipFill>
              <a:blip r:embed="rId4"/>
              <a:stretch>
                <a:fillRect l="0" t="-1064" r="0" b="-1064"/>
              </a:stretch>
            </a:blipFill>
          </p:spPr>
        </p:sp>
      </p:grpSp>
      <p:sp>
        <p:nvSpPr>
          <p:cNvPr name="TextBox 5" id="5"/>
          <p:cNvSpPr txBox="true"/>
          <p:nvPr/>
        </p:nvSpPr>
        <p:spPr>
          <a:xfrm rot="0">
            <a:off x="13500871" y="395828"/>
            <a:ext cx="4626542" cy="412751"/>
          </a:xfrm>
          <a:prstGeom prst="rect">
            <a:avLst/>
          </a:prstGeom>
        </p:spPr>
        <p:txBody>
          <a:bodyPr anchor="t" rtlCol="false" tIns="0" lIns="0" bIns="0" rIns="0">
            <a:spAutoFit/>
          </a:bodyPr>
          <a:lstStyle/>
          <a:p>
            <a:pPr algn="l">
              <a:lnSpc>
                <a:spcPts val="3499"/>
              </a:lnSpc>
            </a:pPr>
            <a:r>
              <a:rPr lang="en-US" sz="2499" b="true">
                <a:solidFill>
                  <a:srgbClr val="343434"/>
                </a:solidFill>
                <a:latin typeface="Roboto Slab Bold"/>
                <a:ea typeface="Roboto Slab Bold"/>
                <a:cs typeface="Roboto Slab Bold"/>
                <a:sym typeface="Roboto Slab Bold"/>
              </a:rPr>
              <a:t>CHƯƠNG 1: CƠ SỞ LÝ THUYẾT</a:t>
            </a:r>
          </a:p>
        </p:txBody>
      </p:sp>
      <p:sp>
        <p:nvSpPr>
          <p:cNvPr name="TextBox 6" id="6"/>
          <p:cNvSpPr txBox="true"/>
          <p:nvPr/>
        </p:nvSpPr>
        <p:spPr>
          <a:xfrm rot="0">
            <a:off x="533483" y="1232940"/>
            <a:ext cx="11990542" cy="495301"/>
          </a:xfrm>
          <a:prstGeom prst="rect">
            <a:avLst/>
          </a:prstGeom>
        </p:spPr>
        <p:txBody>
          <a:bodyPr anchor="t" rtlCol="false" tIns="0" lIns="0" bIns="0" rIns="0">
            <a:spAutoFit/>
          </a:bodyPr>
          <a:lstStyle/>
          <a:p>
            <a:pPr algn="l">
              <a:lnSpc>
                <a:spcPts val="4199"/>
              </a:lnSpc>
            </a:pPr>
            <a:r>
              <a:rPr lang="en-US" sz="2999" b="true">
                <a:solidFill>
                  <a:srgbClr val="343434"/>
                </a:solidFill>
                <a:latin typeface="Roboto Slab Bold"/>
                <a:ea typeface="Roboto Slab Bold"/>
                <a:cs typeface="Roboto Slab Bold"/>
                <a:sym typeface="Roboto Slab Bold"/>
              </a:rPr>
              <a:t>1.1 THƯƠNG MẠI ĐIỆN TỬ VÀ HỆ THỐNG THƯƠNG MẠI ĐIỆN TỬ</a:t>
            </a:r>
          </a:p>
        </p:txBody>
      </p:sp>
      <p:sp>
        <p:nvSpPr>
          <p:cNvPr name="TextBox 7" id="7"/>
          <p:cNvSpPr txBox="true"/>
          <p:nvPr/>
        </p:nvSpPr>
        <p:spPr>
          <a:xfrm rot="0">
            <a:off x="533483" y="2852518"/>
            <a:ext cx="10637770" cy="2165350"/>
          </a:xfrm>
          <a:prstGeom prst="rect">
            <a:avLst/>
          </a:prstGeom>
        </p:spPr>
        <p:txBody>
          <a:bodyPr anchor="t" rtlCol="false" tIns="0" lIns="0" bIns="0" rIns="0">
            <a:spAutoFit/>
          </a:bodyPr>
          <a:lstStyle/>
          <a:p>
            <a:pPr algn="just">
              <a:lnSpc>
                <a:spcPts val="3499"/>
              </a:lnSpc>
            </a:pPr>
            <a:r>
              <a:rPr lang="en-US" sz="2499">
                <a:solidFill>
                  <a:srgbClr val="343434"/>
                </a:solidFill>
                <a:latin typeface="Roboto Slab"/>
                <a:ea typeface="Roboto Slab"/>
                <a:cs typeface="Roboto Slab"/>
                <a:sym typeface="Roboto Slab"/>
              </a:rPr>
              <a:t>Thương mại điện tử, hay còn gọi là E-commerce, là việc mua bán hàng hóa hoặc dịch vụ thông qua các hệ thống điện tử như Internet và các mạng máy tính. Nó bao gồm nhiều hoạt động khác nhau, từ việc quảng cáo, bán hàng, thanh toán đến phân phối sản phẩm, tất cả đều được thực hiện trực tuyến.</a:t>
            </a:r>
          </a:p>
        </p:txBody>
      </p:sp>
      <p:sp>
        <p:nvSpPr>
          <p:cNvPr name="TextBox 8" id="8"/>
          <p:cNvSpPr txBox="true"/>
          <p:nvPr/>
        </p:nvSpPr>
        <p:spPr>
          <a:xfrm rot="0">
            <a:off x="533483" y="6375181"/>
            <a:ext cx="17074228" cy="2444750"/>
          </a:xfrm>
          <a:prstGeom prst="rect">
            <a:avLst/>
          </a:prstGeom>
        </p:spPr>
        <p:txBody>
          <a:bodyPr anchor="t" rtlCol="false" tIns="0" lIns="0" bIns="0" rIns="0">
            <a:spAutoFit/>
          </a:bodyPr>
          <a:lstStyle/>
          <a:p>
            <a:pPr algn="just" marL="539749" indent="-269875" lvl="1">
              <a:lnSpc>
                <a:spcPts val="3249"/>
              </a:lnSpc>
              <a:buFont typeface="Arial"/>
              <a:buChar char="•"/>
            </a:pPr>
            <a:r>
              <a:rPr lang="en-US" b="true" sz="2499" spc="-137">
                <a:solidFill>
                  <a:srgbClr val="343434"/>
                </a:solidFill>
                <a:latin typeface="Roboto Slab Bold"/>
                <a:ea typeface="Roboto Slab Bold"/>
                <a:cs typeface="Roboto Slab Bold"/>
                <a:sym typeface="Roboto Slab Bold"/>
              </a:rPr>
              <a:t>Giao dịch trực tuyến</a:t>
            </a:r>
            <a:r>
              <a:rPr lang="en-US" sz="2499" spc="-137">
                <a:solidFill>
                  <a:srgbClr val="343434"/>
                </a:solidFill>
                <a:latin typeface="Roboto Slab"/>
                <a:ea typeface="Roboto Slab"/>
                <a:cs typeface="Roboto Slab"/>
                <a:sym typeface="Roboto Slab"/>
              </a:rPr>
              <a:t>: thương mại điện tử tập trung vào việc thực hiện các giao dịch mua bán trực tuyến, thay vì các giao dịch truyền thống tại cửa hàng vật lý.</a:t>
            </a:r>
          </a:p>
          <a:p>
            <a:pPr algn="just" marL="539749" indent="-269875" lvl="1">
              <a:lnSpc>
                <a:spcPts val="3249"/>
              </a:lnSpc>
              <a:buFont typeface="Arial"/>
              <a:buChar char="•"/>
            </a:pPr>
            <a:r>
              <a:rPr lang="en-US" b="true" sz="2499" spc="-137">
                <a:solidFill>
                  <a:srgbClr val="343434"/>
                </a:solidFill>
                <a:latin typeface="Roboto Slab Bold"/>
                <a:ea typeface="Roboto Slab Bold"/>
                <a:cs typeface="Roboto Slab Bold"/>
                <a:sym typeface="Roboto Slab Bold"/>
              </a:rPr>
              <a:t>Sử dụng công nghệ</a:t>
            </a:r>
            <a:r>
              <a:rPr lang="en-US" sz="2499" spc="-137">
                <a:solidFill>
                  <a:srgbClr val="343434"/>
                </a:solidFill>
                <a:latin typeface="Roboto Slab"/>
                <a:ea typeface="Roboto Slab"/>
                <a:cs typeface="Roboto Slab"/>
                <a:sym typeface="Roboto Slab"/>
              </a:rPr>
              <a:t>: thương mại điện tử tận dụng các công nghệ hiện đại như Internet, mạng máy tính, điện thoại di động và các ứng dụng di động để tạo ra một môi trường mua sắm trực tuyến thuận tiện và hiệu quả.</a:t>
            </a:r>
          </a:p>
          <a:p>
            <a:pPr algn="just" marL="539749" indent="-269875" lvl="1">
              <a:lnSpc>
                <a:spcPts val="3249"/>
              </a:lnSpc>
              <a:buFont typeface="Arial"/>
              <a:buChar char="•"/>
            </a:pPr>
            <a:r>
              <a:rPr lang="en-US" b="true" sz="2499" spc="-137">
                <a:solidFill>
                  <a:srgbClr val="343434"/>
                </a:solidFill>
                <a:latin typeface="Roboto Slab Bold"/>
                <a:ea typeface="Roboto Slab Bold"/>
                <a:cs typeface="Roboto Slab Bold"/>
                <a:sym typeface="Roboto Slab Bold"/>
              </a:rPr>
              <a:t>Phạm vi toàn cầu</a:t>
            </a:r>
            <a:r>
              <a:rPr lang="en-US" sz="2499" spc="-137">
                <a:solidFill>
                  <a:srgbClr val="343434"/>
                </a:solidFill>
                <a:latin typeface="Roboto Slab"/>
                <a:ea typeface="Roboto Slab"/>
                <a:cs typeface="Roboto Slab"/>
                <a:sym typeface="Roboto Slab"/>
              </a:rPr>
              <a:t>: thương mại điện tử cho phép các doanh nghiệp và người tiêu dùng kết nối và giao dịch với nhau trên phạm vi toàn cầu, vượt qua các rào cản địa lý.</a:t>
            </a:r>
          </a:p>
        </p:txBody>
      </p:sp>
      <p:sp>
        <p:nvSpPr>
          <p:cNvPr name="TextBox 9" id="9"/>
          <p:cNvSpPr txBox="true"/>
          <p:nvPr/>
        </p:nvSpPr>
        <p:spPr>
          <a:xfrm rot="0">
            <a:off x="533483" y="5398869"/>
            <a:ext cx="2745446" cy="390525"/>
          </a:xfrm>
          <a:prstGeom prst="rect">
            <a:avLst/>
          </a:prstGeom>
        </p:spPr>
        <p:txBody>
          <a:bodyPr anchor="t" rtlCol="false" tIns="0" lIns="0" bIns="0" rIns="0">
            <a:spAutoFit/>
          </a:bodyPr>
          <a:lstStyle/>
          <a:p>
            <a:pPr algn="just">
              <a:lnSpc>
                <a:spcPts val="3224"/>
              </a:lnSpc>
              <a:spcBef>
                <a:spcPct val="0"/>
              </a:spcBef>
            </a:pPr>
            <a:r>
              <a:rPr lang="en-US" b="true" sz="2499" spc="-137">
                <a:solidFill>
                  <a:srgbClr val="343434"/>
                </a:solidFill>
                <a:latin typeface="Roboto Slab Bold"/>
                <a:ea typeface="Roboto Slab Bold"/>
                <a:cs typeface="Roboto Slab Bold"/>
                <a:sym typeface="Roboto Slab Bold"/>
              </a:rPr>
              <a:t>ĐẶC ĐIỂM NỔI BẬT</a:t>
            </a:r>
          </a:p>
        </p:txBody>
      </p:sp>
      <p:sp>
        <p:nvSpPr>
          <p:cNvPr name="TextBox 10" id="10"/>
          <p:cNvSpPr txBox="true"/>
          <p:nvPr/>
        </p:nvSpPr>
        <p:spPr>
          <a:xfrm rot="0">
            <a:off x="533483" y="2104642"/>
            <a:ext cx="4901952" cy="390525"/>
          </a:xfrm>
          <a:prstGeom prst="rect">
            <a:avLst/>
          </a:prstGeom>
        </p:spPr>
        <p:txBody>
          <a:bodyPr anchor="t" rtlCol="false" tIns="0" lIns="0" bIns="0" rIns="0">
            <a:spAutoFit/>
          </a:bodyPr>
          <a:lstStyle/>
          <a:p>
            <a:pPr algn="just">
              <a:lnSpc>
                <a:spcPts val="3224"/>
              </a:lnSpc>
              <a:spcBef>
                <a:spcPct val="0"/>
              </a:spcBef>
            </a:pPr>
            <a:r>
              <a:rPr lang="en-US" b="true" sz="2499" spc="-137">
                <a:solidFill>
                  <a:srgbClr val="343434"/>
                </a:solidFill>
                <a:latin typeface="Roboto Slab Bold"/>
                <a:ea typeface="Roboto Slab Bold"/>
                <a:cs typeface="Roboto Slab Bold"/>
                <a:sym typeface="Roboto Slab Bold"/>
              </a:rPr>
              <a:t>KHÁI NIỆM THƯƠNG MẠI ĐIỆN TỬ</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757347" y="4503251"/>
            <a:ext cx="5204327" cy="4047271"/>
            <a:chOff x="0" y="0"/>
            <a:chExt cx="857077" cy="666527"/>
          </a:xfrm>
        </p:grpSpPr>
        <p:sp>
          <p:nvSpPr>
            <p:cNvPr name="Freeform 4" id="4"/>
            <p:cNvSpPr/>
            <p:nvPr/>
          </p:nvSpPr>
          <p:spPr>
            <a:xfrm flipH="false" flipV="false" rot="0">
              <a:off x="0" y="0"/>
              <a:ext cx="857077" cy="666527"/>
            </a:xfrm>
            <a:custGeom>
              <a:avLst/>
              <a:gdLst/>
              <a:ahLst/>
              <a:cxnLst/>
              <a:rect r="r" b="b" t="t" l="l"/>
              <a:pathLst>
                <a:path h="666527" w="857077">
                  <a:moveTo>
                    <a:pt x="0" y="0"/>
                  </a:moveTo>
                  <a:lnTo>
                    <a:pt x="857077" y="0"/>
                  </a:lnTo>
                  <a:lnTo>
                    <a:pt x="857077" y="666527"/>
                  </a:lnTo>
                  <a:lnTo>
                    <a:pt x="0" y="666527"/>
                  </a:lnTo>
                  <a:close/>
                </a:path>
              </a:pathLst>
            </a:custGeom>
            <a:blipFill>
              <a:blip r:embed="rId4"/>
              <a:stretch>
                <a:fillRect l="-8325" t="0" r="-8325" b="0"/>
              </a:stretch>
            </a:blipFill>
          </p:spPr>
        </p:sp>
      </p:grpSp>
      <p:sp>
        <p:nvSpPr>
          <p:cNvPr name="TextBox 5" id="5"/>
          <p:cNvSpPr txBox="true"/>
          <p:nvPr/>
        </p:nvSpPr>
        <p:spPr>
          <a:xfrm rot="0">
            <a:off x="13500871" y="395828"/>
            <a:ext cx="4626542" cy="412751"/>
          </a:xfrm>
          <a:prstGeom prst="rect">
            <a:avLst/>
          </a:prstGeom>
        </p:spPr>
        <p:txBody>
          <a:bodyPr anchor="t" rtlCol="false" tIns="0" lIns="0" bIns="0" rIns="0">
            <a:spAutoFit/>
          </a:bodyPr>
          <a:lstStyle/>
          <a:p>
            <a:pPr algn="l">
              <a:lnSpc>
                <a:spcPts val="3499"/>
              </a:lnSpc>
            </a:pPr>
            <a:r>
              <a:rPr lang="en-US" sz="2499" b="true">
                <a:solidFill>
                  <a:srgbClr val="343434"/>
                </a:solidFill>
                <a:latin typeface="Roboto Slab Bold"/>
                <a:ea typeface="Roboto Slab Bold"/>
                <a:cs typeface="Roboto Slab Bold"/>
                <a:sym typeface="Roboto Slab Bold"/>
              </a:rPr>
              <a:t>CHƯƠNG 1: CƠ SỞ LÝ THUYẾT</a:t>
            </a:r>
          </a:p>
        </p:txBody>
      </p:sp>
      <p:sp>
        <p:nvSpPr>
          <p:cNvPr name="TextBox 6" id="6"/>
          <p:cNvSpPr txBox="true"/>
          <p:nvPr/>
        </p:nvSpPr>
        <p:spPr>
          <a:xfrm rot="0">
            <a:off x="533483" y="1688853"/>
            <a:ext cx="11990542" cy="495301"/>
          </a:xfrm>
          <a:prstGeom prst="rect">
            <a:avLst/>
          </a:prstGeom>
        </p:spPr>
        <p:txBody>
          <a:bodyPr anchor="t" rtlCol="false" tIns="0" lIns="0" bIns="0" rIns="0">
            <a:spAutoFit/>
          </a:bodyPr>
          <a:lstStyle/>
          <a:p>
            <a:pPr algn="l">
              <a:lnSpc>
                <a:spcPts val="4199"/>
              </a:lnSpc>
            </a:pPr>
            <a:r>
              <a:rPr lang="en-US" sz="2999" b="true">
                <a:solidFill>
                  <a:srgbClr val="343434"/>
                </a:solidFill>
                <a:latin typeface="Roboto Slab Bold"/>
                <a:ea typeface="Roboto Slab Bold"/>
                <a:cs typeface="Roboto Slab Bold"/>
                <a:sym typeface="Roboto Slab Bold"/>
              </a:rPr>
              <a:t>1.1 THƯƠNG MẠI ĐIỆN TỬ VÀ HỆ THỐNG THƯƠNG MẠI ĐIỆN TỬ</a:t>
            </a:r>
          </a:p>
        </p:txBody>
      </p:sp>
      <p:sp>
        <p:nvSpPr>
          <p:cNvPr name="TextBox 7" id="7"/>
          <p:cNvSpPr txBox="true"/>
          <p:nvPr/>
        </p:nvSpPr>
        <p:spPr>
          <a:xfrm rot="0">
            <a:off x="1028700" y="3303505"/>
            <a:ext cx="16230600" cy="1019176"/>
          </a:xfrm>
          <a:prstGeom prst="rect">
            <a:avLst/>
          </a:prstGeom>
        </p:spPr>
        <p:txBody>
          <a:bodyPr anchor="t" rtlCol="false" tIns="0" lIns="0" bIns="0" rIns="0">
            <a:spAutoFit/>
          </a:bodyPr>
          <a:lstStyle/>
          <a:p>
            <a:pPr algn="just">
              <a:lnSpc>
                <a:spcPts val="4199"/>
              </a:lnSpc>
            </a:pPr>
            <a:r>
              <a:rPr lang="en-US" sz="2999">
                <a:solidFill>
                  <a:srgbClr val="343434"/>
                </a:solidFill>
                <a:latin typeface="Roboto Slab"/>
                <a:ea typeface="Roboto Slab"/>
                <a:cs typeface="Roboto Slab"/>
                <a:sym typeface="Roboto Slab"/>
              </a:rPr>
              <a:t>Để thực hiện các hoạt động thương mại điện tử, cần có một hệ thống thương mại điện tử hoàn chỉnh. Hệ thống này bao gồm các thành phần sau:</a:t>
            </a:r>
          </a:p>
        </p:txBody>
      </p:sp>
      <p:sp>
        <p:nvSpPr>
          <p:cNvPr name="TextBox 8" id="8"/>
          <p:cNvSpPr txBox="true"/>
          <p:nvPr/>
        </p:nvSpPr>
        <p:spPr>
          <a:xfrm rot="0">
            <a:off x="2706699" y="5312449"/>
            <a:ext cx="5715783" cy="2409825"/>
          </a:xfrm>
          <a:prstGeom prst="rect">
            <a:avLst/>
          </a:prstGeom>
        </p:spPr>
        <p:txBody>
          <a:bodyPr anchor="t" rtlCol="false" tIns="0" lIns="0" bIns="0" rIns="0">
            <a:spAutoFit/>
          </a:bodyPr>
          <a:lstStyle/>
          <a:p>
            <a:pPr algn="just" marL="647697" indent="-323848" lvl="1">
              <a:lnSpc>
                <a:spcPts val="3899"/>
              </a:lnSpc>
              <a:buFont typeface="Arial"/>
              <a:buChar char="•"/>
            </a:pPr>
            <a:r>
              <a:rPr lang="en-US" sz="2999" spc="-164">
                <a:solidFill>
                  <a:srgbClr val="343434"/>
                </a:solidFill>
                <a:latin typeface="Roboto Slab"/>
                <a:ea typeface="Roboto Slab"/>
                <a:cs typeface="Roboto Slab"/>
                <a:sym typeface="Roboto Slab"/>
              </a:rPr>
              <a:t>Nền</a:t>
            </a:r>
            <a:r>
              <a:rPr lang="en-US" sz="2999" spc="-164">
                <a:solidFill>
                  <a:srgbClr val="343434"/>
                </a:solidFill>
                <a:latin typeface="Roboto Slab"/>
                <a:ea typeface="Roboto Slab"/>
                <a:cs typeface="Roboto Slab"/>
                <a:sym typeface="Roboto Slab"/>
              </a:rPr>
              <a:t> tảng trực tuyến</a:t>
            </a:r>
          </a:p>
          <a:p>
            <a:pPr algn="just" marL="647697" indent="-323848" lvl="1">
              <a:lnSpc>
                <a:spcPts val="3899"/>
              </a:lnSpc>
              <a:buFont typeface="Arial"/>
              <a:buChar char="•"/>
            </a:pPr>
            <a:r>
              <a:rPr lang="en-US" sz="2999" spc="-164">
                <a:solidFill>
                  <a:srgbClr val="343434"/>
                </a:solidFill>
                <a:latin typeface="Roboto Slab"/>
                <a:ea typeface="Roboto Slab"/>
                <a:cs typeface="Roboto Slab"/>
                <a:sym typeface="Roboto Slab"/>
              </a:rPr>
              <a:t>Hệ thống thanh toán</a:t>
            </a:r>
          </a:p>
          <a:p>
            <a:pPr algn="just" marL="647697" indent="-323848" lvl="1">
              <a:lnSpc>
                <a:spcPts val="3899"/>
              </a:lnSpc>
              <a:buFont typeface="Arial"/>
              <a:buChar char="•"/>
            </a:pPr>
            <a:r>
              <a:rPr lang="en-US" sz="2999" spc="-164">
                <a:solidFill>
                  <a:srgbClr val="343434"/>
                </a:solidFill>
                <a:latin typeface="Roboto Slab"/>
                <a:ea typeface="Roboto Slab"/>
                <a:cs typeface="Roboto Slab"/>
                <a:sym typeface="Roboto Slab"/>
              </a:rPr>
              <a:t>Hệ thống quản lý đơn hàng</a:t>
            </a:r>
          </a:p>
          <a:p>
            <a:pPr algn="just" marL="647697" indent="-323848" lvl="1">
              <a:lnSpc>
                <a:spcPts val="3899"/>
              </a:lnSpc>
              <a:buFont typeface="Arial"/>
              <a:buChar char="•"/>
            </a:pPr>
            <a:r>
              <a:rPr lang="en-US" sz="2999" spc="-164">
                <a:solidFill>
                  <a:srgbClr val="343434"/>
                </a:solidFill>
                <a:latin typeface="Roboto Slab"/>
                <a:ea typeface="Roboto Slab"/>
                <a:cs typeface="Roboto Slab"/>
                <a:sym typeface="Roboto Slab"/>
              </a:rPr>
              <a:t>Hệ thống kho vận</a:t>
            </a:r>
          </a:p>
          <a:p>
            <a:pPr algn="just" marL="647697" indent="-323848" lvl="1">
              <a:lnSpc>
                <a:spcPts val="3899"/>
              </a:lnSpc>
              <a:buFont typeface="Arial"/>
              <a:buChar char="•"/>
            </a:pPr>
            <a:r>
              <a:rPr lang="en-US" sz="2999" spc="-164">
                <a:solidFill>
                  <a:srgbClr val="343434"/>
                </a:solidFill>
                <a:latin typeface="Roboto Slab"/>
                <a:ea typeface="Roboto Slab"/>
                <a:cs typeface="Roboto Slab"/>
                <a:sym typeface="Roboto Slab"/>
              </a:rPr>
              <a:t>Hệ thống marketing trực tuyến</a:t>
            </a:r>
          </a:p>
        </p:txBody>
      </p:sp>
      <p:sp>
        <p:nvSpPr>
          <p:cNvPr name="TextBox 9" id="9"/>
          <p:cNvSpPr txBox="true"/>
          <p:nvPr/>
        </p:nvSpPr>
        <p:spPr>
          <a:xfrm rot="0">
            <a:off x="533483" y="2560555"/>
            <a:ext cx="4839772" cy="390525"/>
          </a:xfrm>
          <a:prstGeom prst="rect">
            <a:avLst/>
          </a:prstGeom>
        </p:spPr>
        <p:txBody>
          <a:bodyPr anchor="t" rtlCol="false" tIns="0" lIns="0" bIns="0" rIns="0">
            <a:spAutoFit/>
          </a:bodyPr>
          <a:lstStyle/>
          <a:p>
            <a:pPr algn="just">
              <a:lnSpc>
                <a:spcPts val="3224"/>
              </a:lnSpc>
              <a:spcBef>
                <a:spcPct val="0"/>
              </a:spcBef>
            </a:pPr>
            <a:r>
              <a:rPr lang="en-US" b="true" sz="2499" spc="-137">
                <a:solidFill>
                  <a:srgbClr val="343434"/>
                </a:solidFill>
                <a:latin typeface="Roboto Slab Bold"/>
                <a:ea typeface="Roboto Slab Bold"/>
                <a:cs typeface="Roboto Slab Bold"/>
                <a:sym typeface="Roboto Slab Bold"/>
              </a:rPr>
              <a:t>HỆ THỐNG THƯƠNG MẠI ĐIỆN TỬ</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69869" y="1199910"/>
            <a:ext cx="5113015" cy="2832689"/>
            <a:chOff x="0" y="0"/>
            <a:chExt cx="1741373" cy="964747"/>
          </a:xfrm>
        </p:grpSpPr>
        <p:sp>
          <p:nvSpPr>
            <p:cNvPr name="Freeform 4" id="4"/>
            <p:cNvSpPr/>
            <p:nvPr/>
          </p:nvSpPr>
          <p:spPr>
            <a:xfrm flipH="false" flipV="false" rot="0">
              <a:off x="0" y="0"/>
              <a:ext cx="1741373" cy="964747"/>
            </a:xfrm>
            <a:custGeom>
              <a:avLst/>
              <a:gdLst/>
              <a:ahLst/>
              <a:cxnLst/>
              <a:rect r="r" b="b" t="t" l="l"/>
              <a:pathLst>
                <a:path h="964747" w="1741373">
                  <a:moveTo>
                    <a:pt x="0" y="0"/>
                  </a:moveTo>
                  <a:lnTo>
                    <a:pt x="1741373" y="0"/>
                  </a:lnTo>
                  <a:lnTo>
                    <a:pt x="1741373" y="964747"/>
                  </a:lnTo>
                  <a:lnTo>
                    <a:pt x="0" y="964747"/>
                  </a:lnTo>
                  <a:close/>
                </a:path>
              </a:pathLst>
            </a:custGeom>
            <a:blipFill>
              <a:blip r:embed="rId4"/>
              <a:stretch>
                <a:fillRect l="-5401" t="0" r="-5401" b="0"/>
              </a:stretch>
            </a:blipFill>
          </p:spPr>
        </p:sp>
      </p:grpSp>
      <p:sp>
        <p:nvSpPr>
          <p:cNvPr name="TextBox 5" id="5"/>
          <p:cNvSpPr txBox="true"/>
          <p:nvPr/>
        </p:nvSpPr>
        <p:spPr>
          <a:xfrm rot="0">
            <a:off x="13500871" y="395828"/>
            <a:ext cx="4626542" cy="412751"/>
          </a:xfrm>
          <a:prstGeom prst="rect">
            <a:avLst/>
          </a:prstGeom>
        </p:spPr>
        <p:txBody>
          <a:bodyPr anchor="t" rtlCol="false" tIns="0" lIns="0" bIns="0" rIns="0">
            <a:spAutoFit/>
          </a:bodyPr>
          <a:lstStyle/>
          <a:p>
            <a:pPr algn="l">
              <a:lnSpc>
                <a:spcPts val="3499"/>
              </a:lnSpc>
            </a:pPr>
            <a:r>
              <a:rPr lang="en-US" sz="2499" b="true">
                <a:solidFill>
                  <a:srgbClr val="343434"/>
                </a:solidFill>
                <a:latin typeface="Roboto Slab Bold"/>
                <a:ea typeface="Roboto Slab Bold"/>
                <a:cs typeface="Roboto Slab Bold"/>
                <a:sym typeface="Roboto Slab Bold"/>
              </a:rPr>
              <a:t>CHƯƠNG 1: CƠ SỞ LÝ THUYẾT</a:t>
            </a:r>
          </a:p>
        </p:txBody>
      </p:sp>
      <p:sp>
        <p:nvSpPr>
          <p:cNvPr name="TextBox 6" id="6"/>
          <p:cNvSpPr txBox="true"/>
          <p:nvPr/>
        </p:nvSpPr>
        <p:spPr>
          <a:xfrm rot="0">
            <a:off x="433052" y="757237"/>
            <a:ext cx="6810761" cy="495301"/>
          </a:xfrm>
          <a:prstGeom prst="rect">
            <a:avLst/>
          </a:prstGeom>
        </p:spPr>
        <p:txBody>
          <a:bodyPr anchor="t" rtlCol="false" tIns="0" lIns="0" bIns="0" rIns="0">
            <a:spAutoFit/>
          </a:bodyPr>
          <a:lstStyle/>
          <a:p>
            <a:pPr algn="l">
              <a:lnSpc>
                <a:spcPts val="4199"/>
              </a:lnSpc>
            </a:pPr>
            <a:r>
              <a:rPr lang="en-US" sz="2999" b="true">
                <a:solidFill>
                  <a:srgbClr val="343434"/>
                </a:solidFill>
                <a:latin typeface="Roboto Slab Bold"/>
                <a:ea typeface="Roboto Slab Bold"/>
                <a:cs typeface="Roboto Slab Bold"/>
                <a:sym typeface="Roboto Slab Bold"/>
              </a:rPr>
              <a:t>1.2 MÔ HÌNH THƯƠNG MẠI ĐIỆN TỬ</a:t>
            </a:r>
          </a:p>
        </p:txBody>
      </p:sp>
      <p:sp>
        <p:nvSpPr>
          <p:cNvPr name="TextBox 7" id="7"/>
          <p:cNvSpPr txBox="true"/>
          <p:nvPr/>
        </p:nvSpPr>
        <p:spPr>
          <a:xfrm rot="0">
            <a:off x="1028700" y="4661249"/>
            <a:ext cx="15699339" cy="2590801"/>
          </a:xfrm>
          <a:prstGeom prst="rect">
            <a:avLst/>
          </a:prstGeom>
        </p:spPr>
        <p:txBody>
          <a:bodyPr anchor="t" rtlCol="false" tIns="0" lIns="0" bIns="0" rIns="0">
            <a:spAutoFit/>
          </a:bodyPr>
          <a:lstStyle/>
          <a:p>
            <a:pPr algn="just">
              <a:lnSpc>
                <a:spcPts val="4199"/>
              </a:lnSpc>
            </a:pPr>
            <a:r>
              <a:rPr lang="en-US" sz="2999">
                <a:solidFill>
                  <a:srgbClr val="343434"/>
                </a:solidFill>
                <a:latin typeface="Roboto Slab"/>
                <a:ea typeface="Roboto Slab"/>
                <a:cs typeface="Roboto Slab"/>
                <a:sym typeface="Roboto Slab"/>
              </a:rPr>
              <a:t>B2C là </a:t>
            </a:r>
            <a:r>
              <a:rPr lang="en-US" sz="2999">
                <a:solidFill>
                  <a:srgbClr val="343434"/>
                </a:solidFill>
                <a:latin typeface="Roboto Slab"/>
                <a:ea typeface="Roboto Slab"/>
                <a:cs typeface="Roboto Slab"/>
                <a:sym typeface="Roboto Slab"/>
                <a:hlinkClick r:id="rId5" tooltip="https://glp.pace.edu.vn/kho-tri-thuc/mo-hinh-kinh-doanh"/>
              </a:rPr>
              <a:t>mô hình kinh doanh</a:t>
            </a:r>
            <a:r>
              <a:rPr lang="en-US" sz="2999">
                <a:solidFill>
                  <a:srgbClr val="343434"/>
                </a:solidFill>
                <a:latin typeface="Roboto Slab"/>
                <a:ea typeface="Roboto Slab"/>
                <a:cs typeface="Roboto Slab"/>
                <a:sym typeface="Roboto Slab"/>
              </a:rPr>
              <a:t> mà trong đó, doanh nghiệp bán hàng, cung cấp dịch vụ trực tiếp cho người tiêu dùng cuối cùng (</a:t>
            </a:r>
            <a:r>
              <a:rPr lang="en-US" sz="2999">
                <a:solidFill>
                  <a:srgbClr val="343434"/>
                </a:solidFill>
                <a:latin typeface="Roboto Slab"/>
                <a:ea typeface="Roboto Slab"/>
                <a:cs typeface="Roboto Slab"/>
                <a:sym typeface="Roboto Slab"/>
                <a:hlinkClick r:id="rId6" tooltip="https://www.pace.edu.vn/tin-kho-tri-thuc/khach-hang-la-gi"/>
              </a:rPr>
              <a:t>khách hàng</a:t>
            </a:r>
            <a:r>
              <a:rPr lang="en-US" sz="2999">
                <a:solidFill>
                  <a:srgbClr val="343434"/>
                </a:solidFill>
                <a:latin typeface="Roboto Slab"/>
                <a:ea typeface="Roboto Slab"/>
                <a:cs typeface="Roboto Slab"/>
                <a:sym typeface="Roboto Slab"/>
              </a:rPr>
              <a:t>). Nói một cách ngắn gọn, đây là mô hình kinh doanh bán lẻ, cơ chế hoạt động khá đơn giản, nhanh gọn và phổ biến. B2C là từ viết tắt của Business-to-Consumer, tức là doanh nghiệp tới người tiêu dùng, chẳng hạn như việc mua sắm tại cửa hàng, trên website, tạp hóa, siêu thị,...</a:t>
            </a:r>
          </a:p>
        </p:txBody>
      </p:sp>
      <p:sp>
        <p:nvSpPr>
          <p:cNvPr name="TextBox 8" id="8"/>
          <p:cNvSpPr txBox="true"/>
          <p:nvPr/>
        </p:nvSpPr>
        <p:spPr>
          <a:xfrm rot="0">
            <a:off x="3420199" y="7604475"/>
            <a:ext cx="11447602" cy="1652270"/>
          </a:xfrm>
          <a:prstGeom prst="rect">
            <a:avLst/>
          </a:prstGeom>
        </p:spPr>
        <p:txBody>
          <a:bodyPr anchor="t" rtlCol="false" tIns="0" lIns="0" bIns="0" rIns="0">
            <a:spAutoFit/>
          </a:bodyPr>
          <a:lstStyle/>
          <a:p>
            <a:pPr algn="just">
              <a:lnSpc>
                <a:spcPts val="4419"/>
              </a:lnSpc>
            </a:pPr>
            <a:r>
              <a:rPr lang="en-US" b="true" sz="3399" spc="-186">
                <a:solidFill>
                  <a:srgbClr val="343434"/>
                </a:solidFill>
                <a:latin typeface="Roboto Slab Bold"/>
                <a:ea typeface="Roboto Slab Bold"/>
                <a:cs typeface="Roboto Slab Bold"/>
                <a:sym typeface="Roboto Slab Bold"/>
              </a:rPr>
              <a:t>-&gt; Mô hình B2C – M</a:t>
            </a:r>
            <a:r>
              <a:rPr lang="en-US" b="true" sz="3399" spc="-186">
                <a:solidFill>
                  <a:srgbClr val="343434"/>
                </a:solidFill>
                <a:latin typeface="Roboto Slab Bold"/>
                <a:ea typeface="Roboto Slab Bold"/>
                <a:cs typeface="Roboto Slab Bold"/>
                <a:sym typeface="Roboto Slab Bold"/>
              </a:rPr>
              <a:t>ô hình của hệ thống bán thiết bị điện tử mà đồ án này áp dụng – nổi bật với khả năng tiếp cận khách hàng trực tiếp, chu kỳ bán hàng ngắn và tính linh hoạt cao.</a:t>
            </a:r>
          </a:p>
        </p:txBody>
      </p:sp>
      <p:sp>
        <p:nvSpPr>
          <p:cNvPr name="TextBox 9" id="9"/>
          <p:cNvSpPr txBox="true"/>
          <p:nvPr/>
        </p:nvSpPr>
        <p:spPr>
          <a:xfrm rot="0">
            <a:off x="652794" y="4165949"/>
            <a:ext cx="1930122" cy="390525"/>
          </a:xfrm>
          <a:prstGeom prst="rect">
            <a:avLst/>
          </a:prstGeom>
        </p:spPr>
        <p:txBody>
          <a:bodyPr anchor="t" rtlCol="false" tIns="0" lIns="0" bIns="0" rIns="0">
            <a:spAutoFit/>
          </a:bodyPr>
          <a:lstStyle/>
          <a:p>
            <a:pPr algn="just">
              <a:lnSpc>
                <a:spcPts val="3224"/>
              </a:lnSpc>
              <a:spcBef>
                <a:spcPct val="0"/>
              </a:spcBef>
            </a:pPr>
            <a:r>
              <a:rPr lang="en-US" b="true" sz="2499" spc="-137">
                <a:solidFill>
                  <a:srgbClr val="343434"/>
                </a:solidFill>
                <a:latin typeface="Roboto Slab Bold"/>
                <a:ea typeface="Roboto Slab Bold"/>
                <a:cs typeface="Roboto Slab Bold"/>
                <a:sym typeface="Roboto Slab Bold"/>
              </a:rPr>
              <a:t>MÔ HÌNH B2C</a:t>
            </a:r>
          </a:p>
        </p:txBody>
      </p:sp>
      <p:sp>
        <p:nvSpPr>
          <p:cNvPr name="TextBox 10" id="10"/>
          <p:cNvSpPr txBox="true"/>
          <p:nvPr/>
        </p:nvSpPr>
        <p:spPr>
          <a:xfrm rot="0">
            <a:off x="1028700" y="1441799"/>
            <a:ext cx="8856287" cy="2590801"/>
          </a:xfrm>
          <a:prstGeom prst="rect">
            <a:avLst/>
          </a:prstGeom>
        </p:spPr>
        <p:txBody>
          <a:bodyPr anchor="t" rtlCol="false" tIns="0" lIns="0" bIns="0" rIns="0">
            <a:spAutoFit/>
          </a:bodyPr>
          <a:lstStyle/>
          <a:p>
            <a:pPr algn="just">
              <a:lnSpc>
                <a:spcPts val="4199"/>
              </a:lnSpc>
            </a:pPr>
            <a:r>
              <a:rPr lang="en-US" sz="2999">
                <a:solidFill>
                  <a:srgbClr val="343434"/>
                </a:solidFill>
                <a:latin typeface="Roboto Slab"/>
                <a:ea typeface="Roboto Slab"/>
                <a:cs typeface="Roboto Slab"/>
                <a:sym typeface="Roboto Slab"/>
              </a:rPr>
              <a:t>Có 4 mô hình thương mại điện tử phổ biến là:</a:t>
            </a:r>
          </a:p>
          <a:p>
            <a:pPr algn="just" marL="647695" indent="-323848" lvl="1">
              <a:lnSpc>
                <a:spcPts val="4199"/>
              </a:lnSpc>
              <a:buFont typeface="Arial"/>
              <a:buChar char="•"/>
            </a:pPr>
            <a:r>
              <a:rPr lang="en-US" sz="2999">
                <a:solidFill>
                  <a:srgbClr val="343434"/>
                </a:solidFill>
                <a:latin typeface="Roboto Slab"/>
                <a:ea typeface="Roboto Slab"/>
                <a:cs typeface="Roboto Slab"/>
                <a:sym typeface="Roboto Slab"/>
              </a:rPr>
              <a:t>B2B: Business-to-Bussiness</a:t>
            </a:r>
          </a:p>
          <a:p>
            <a:pPr algn="just" marL="647695" indent="-323848" lvl="1">
              <a:lnSpc>
                <a:spcPts val="4199"/>
              </a:lnSpc>
              <a:buFont typeface="Arial"/>
              <a:buChar char="•"/>
            </a:pPr>
            <a:r>
              <a:rPr lang="en-US" sz="2999">
                <a:solidFill>
                  <a:srgbClr val="343434"/>
                </a:solidFill>
                <a:latin typeface="Roboto Slab"/>
                <a:ea typeface="Roboto Slab"/>
                <a:cs typeface="Roboto Slab"/>
                <a:sym typeface="Roboto Slab"/>
              </a:rPr>
              <a:t>B2C: Business-to-Consumer</a:t>
            </a:r>
          </a:p>
          <a:p>
            <a:pPr algn="just" marL="647695" indent="-323848" lvl="1">
              <a:lnSpc>
                <a:spcPts val="4199"/>
              </a:lnSpc>
              <a:buFont typeface="Arial"/>
              <a:buChar char="•"/>
            </a:pPr>
            <a:r>
              <a:rPr lang="en-US" sz="2999">
                <a:solidFill>
                  <a:srgbClr val="343434"/>
                </a:solidFill>
                <a:latin typeface="Roboto Slab"/>
                <a:ea typeface="Roboto Slab"/>
                <a:cs typeface="Roboto Slab"/>
                <a:sym typeface="Roboto Slab"/>
              </a:rPr>
              <a:t>C2B: Consumer-to-Business</a:t>
            </a:r>
          </a:p>
          <a:p>
            <a:pPr algn="just" marL="647695" indent="-323848" lvl="1">
              <a:lnSpc>
                <a:spcPts val="4199"/>
              </a:lnSpc>
              <a:buFont typeface="Arial"/>
              <a:buChar char="•"/>
            </a:pPr>
            <a:r>
              <a:rPr lang="en-US" sz="2999">
                <a:solidFill>
                  <a:srgbClr val="343434"/>
                </a:solidFill>
                <a:latin typeface="Roboto Slab"/>
                <a:ea typeface="Roboto Slab"/>
                <a:cs typeface="Roboto Slab"/>
                <a:sym typeface="Roboto Slab"/>
              </a:rPr>
              <a:t>C2C: Consumer-to-Consumer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25456" y="1718598"/>
            <a:ext cx="4412999" cy="3467356"/>
          </a:xfrm>
          <a:custGeom>
            <a:avLst/>
            <a:gdLst/>
            <a:ahLst/>
            <a:cxnLst/>
            <a:rect r="r" b="b" t="t" l="l"/>
            <a:pathLst>
              <a:path h="3467356" w="4412999">
                <a:moveTo>
                  <a:pt x="0" y="0"/>
                </a:moveTo>
                <a:lnTo>
                  <a:pt x="4412998" y="0"/>
                </a:lnTo>
                <a:lnTo>
                  <a:pt x="4412998" y="3467356"/>
                </a:lnTo>
                <a:lnTo>
                  <a:pt x="0" y="3467356"/>
                </a:lnTo>
                <a:lnTo>
                  <a:pt x="0" y="0"/>
                </a:lnTo>
                <a:close/>
              </a:path>
            </a:pathLst>
          </a:custGeom>
          <a:blipFill>
            <a:blip r:embed="rId4"/>
            <a:stretch>
              <a:fillRect l="0" t="0" r="0" b="0"/>
            </a:stretch>
          </a:blipFill>
        </p:spPr>
      </p:sp>
      <p:sp>
        <p:nvSpPr>
          <p:cNvPr name="Freeform 4" id="4"/>
          <p:cNvSpPr/>
          <p:nvPr/>
        </p:nvSpPr>
        <p:spPr>
          <a:xfrm flipH="false" flipV="false" rot="0">
            <a:off x="3377556" y="5549503"/>
            <a:ext cx="3708797" cy="3708797"/>
          </a:xfrm>
          <a:custGeom>
            <a:avLst/>
            <a:gdLst/>
            <a:ahLst/>
            <a:cxnLst/>
            <a:rect r="r" b="b" t="t" l="l"/>
            <a:pathLst>
              <a:path h="3708797" w="3708797">
                <a:moveTo>
                  <a:pt x="0" y="0"/>
                </a:moveTo>
                <a:lnTo>
                  <a:pt x="3708798" y="0"/>
                </a:lnTo>
                <a:lnTo>
                  <a:pt x="3708798" y="3708797"/>
                </a:lnTo>
                <a:lnTo>
                  <a:pt x="0" y="3708797"/>
                </a:lnTo>
                <a:lnTo>
                  <a:pt x="0" y="0"/>
                </a:lnTo>
                <a:close/>
              </a:path>
            </a:pathLst>
          </a:custGeom>
          <a:blipFill>
            <a:blip r:embed="rId5"/>
            <a:stretch>
              <a:fillRect l="0" t="0" r="0" b="0"/>
            </a:stretch>
          </a:blipFill>
        </p:spPr>
      </p:sp>
      <p:sp>
        <p:nvSpPr>
          <p:cNvPr name="Freeform 5" id="5"/>
          <p:cNvSpPr/>
          <p:nvPr/>
        </p:nvSpPr>
        <p:spPr>
          <a:xfrm flipH="false" flipV="false" rot="0">
            <a:off x="9688001" y="5503828"/>
            <a:ext cx="6993054" cy="3800147"/>
          </a:xfrm>
          <a:custGeom>
            <a:avLst/>
            <a:gdLst/>
            <a:ahLst/>
            <a:cxnLst/>
            <a:rect r="r" b="b" t="t" l="l"/>
            <a:pathLst>
              <a:path h="3800147" w="6993054">
                <a:moveTo>
                  <a:pt x="0" y="0"/>
                </a:moveTo>
                <a:lnTo>
                  <a:pt x="6993055" y="0"/>
                </a:lnTo>
                <a:lnTo>
                  <a:pt x="6993055" y="3800147"/>
                </a:lnTo>
                <a:lnTo>
                  <a:pt x="0" y="3800147"/>
                </a:lnTo>
                <a:lnTo>
                  <a:pt x="0" y="0"/>
                </a:lnTo>
                <a:close/>
              </a:path>
            </a:pathLst>
          </a:custGeom>
          <a:blipFill>
            <a:blip r:embed="rId6"/>
            <a:stretch>
              <a:fillRect l="0" t="0" r="0" b="0"/>
            </a:stretch>
          </a:blipFill>
        </p:spPr>
      </p:sp>
      <p:sp>
        <p:nvSpPr>
          <p:cNvPr name="Freeform 6" id="6"/>
          <p:cNvSpPr/>
          <p:nvPr/>
        </p:nvSpPr>
        <p:spPr>
          <a:xfrm flipH="false" flipV="false" rot="0">
            <a:off x="9546672" y="1668378"/>
            <a:ext cx="7275714" cy="3567794"/>
          </a:xfrm>
          <a:custGeom>
            <a:avLst/>
            <a:gdLst/>
            <a:ahLst/>
            <a:cxnLst/>
            <a:rect r="r" b="b" t="t" l="l"/>
            <a:pathLst>
              <a:path h="3567794" w="7275714">
                <a:moveTo>
                  <a:pt x="0" y="0"/>
                </a:moveTo>
                <a:lnTo>
                  <a:pt x="7275713" y="0"/>
                </a:lnTo>
                <a:lnTo>
                  <a:pt x="7275713" y="3567795"/>
                </a:lnTo>
                <a:lnTo>
                  <a:pt x="0" y="3567795"/>
                </a:lnTo>
                <a:lnTo>
                  <a:pt x="0" y="0"/>
                </a:lnTo>
                <a:close/>
              </a:path>
            </a:pathLst>
          </a:custGeom>
          <a:blipFill>
            <a:blip r:embed="rId7"/>
            <a:stretch>
              <a:fillRect l="0" t="0" r="0" b="0"/>
            </a:stretch>
          </a:blipFill>
        </p:spPr>
      </p:sp>
      <p:sp>
        <p:nvSpPr>
          <p:cNvPr name="TextBox 7" id="7"/>
          <p:cNvSpPr txBox="true"/>
          <p:nvPr/>
        </p:nvSpPr>
        <p:spPr>
          <a:xfrm rot="0">
            <a:off x="13500871" y="395828"/>
            <a:ext cx="4626542" cy="412751"/>
          </a:xfrm>
          <a:prstGeom prst="rect">
            <a:avLst/>
          </a:prstGeom>
        </p:spPr>
        <p:txBody>
          <a:bodyPr anchor="t" rtlCol="false" tIns="0" lIns="0" bIns="0" rIns="0">
            <a:spAutoFit/>
          </a:bodyPr>
          <a:lstStyle/>
          <a:p>
            <a:pPr algn="l">
              <a:lnSpc>
                <a:spcPts val="3499"/>
              </a:lnSpc>
            </a:pPr>
            <a:r>
              <a:rPr lang="en-US" sz="2499" b="true">
                <a:solidFill>
                  <a:srgbClr val="343434"/>
                </a:solidFill>
                <a:latin typeface="Roboto Slab Bold"/>
                <a:ea typeface="Roboto Slab Bold"/>
                <a:cs typeface="Roboto Slab Bold"/>
                <a:sym typeface="Roboto Slab Bold"/>
              </a:rPr>
              <a:t>CHƯƠNG 1: CƠ SỞ LÝ THUYẾT</a:t>
            </a:r>
          </a:p>
        </p:txBody>
      </p:sp>
      <p:sp>
        <p:nvSpPr>
          <p:cNvPr name="TextBox 8" id="8"/>
          <p:cNvSpPr txBox="true"/>
          <p:nvPr/>
        </p:nvSpPr>
        <p:spPr>
          <a:xfrm rot="0">
            <a:off x="433052" y="757237"/>
            <a:ext cx="6810761" cy="495301"/>
          </a:xfrm>
          <a:prstGeom prst="rect">
            <a:avLst/>
          </a:prstGeom>
        </p:spPr>
        <p:txBody>
          <a:bodyPr anchor="t" rtlCol="false" tIns="0" lIns="0" bIns="0" rIns="0">
            <a:spAutoFit/>
          </a:bodyPr>
          <a:lstStyle/>
          <a:p>
            <a:pPr algn="l">
              <a:lnSpc>
                <a:spcPts val="4199"/>
              </a:lnSpc>
            </a:pPr>
            <a:r>
              <a:rPr lang="en-US" sz="2999" b="true">
                <a:solidFill>
                  <a:srgbClr val="343434"/>
                </a:solidFill>
                <a:latin typeface="Roboto Slab Bold"/>
                <a:ea typeface="Roboto Slab Bold"/>
                <a:cs typeface="Roboto Slab Bold"/>
                <a:sym typeface="Roboto Slab Bold"/>
              </a:rPr>
              <a:t>1.3 CÔNG NGHỆ SỬ DỤNG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06592" y="808579"/>
            <a:ext cx="7414649" cy="8672104"/>
          </a:xfrm>
          <a:custGeom>
            <a:avLst/>
            <a:gdLst/>
            <a:ahLst/>
            <a:cxnLst/>
            <a:rect r="r" b="b" t="t" l="l"/>
            <a:pathLst>
              <a:path h="8672104" w="7414649">
                <a:moveTo>
                  <a:pt x="0" y="0"/>
                </a:moveTo>
                <a:lnTo>
                  <a:pt x="7414648" y="0"/>
                </a:lnTo>
                <a:lnTo>
                  <a:pt x="7414648" y="8672103"/>
                </a:lnTo>
                <a:lnTo>
                  <a:pt x="0" y="8672103"/>
                </a:lnTo>
                <a:lnTo>
                  <a:pt x="0" y="0"/>
                </a:lnTo>
                <a:close/>
              </a:path>
            </a:pathLst>
          </a:custGeom>
          <a:blipFill>
            <a:blip r:embed="rId4"/>
            <a:stretch>
              <a:fillRect l="0" t="0" r="0" b="0"/>
            </a:stretch>
          </a:blipFill>
        </p:spPr>
      </p:sp>
      <p:sp>
        <p:nvSpPr>
          <p:cNvPr name="Freeform 4" id="4"/>
          <p:cNvSpPr/>
          <p:nvPr/>
        </p:nvSpPr>
        <p:spPr>
          <a:xfrm flipH="false" flipV="false" rot="0">
            <a:off x="10269502" y="1181718"/>
            <a:ext cx="6499177" cy="7925826"/>
          </a:xfrm>
          <a:custGeom>
            <a:avLst/>
            <a:gdLst/>
            <a:ahLst/>
            <a:cxnLst/>
            <a:rect r="r" b="b" t="t" l="l"/>
            <a:pathLst>
              <a:path h="7925826" w="6499177">
                <a:moveTo>
                  <a:pt x="0" y="0"/>
                </a:moveTo>
                <a:lnTo>
                  <a:pt x="6499177" y="0"/>
                </a:lnTo>
                <a:lnTo>
                  <a:pt x="6499177" y="7925826"/>
                </a:lnTo>
                <a:lnTo>
                  <a:pt x="0" y="7925826"/>
                </a:lnTo>
                <a:lnTo>
                  <a:pt x="0" y="0"/>
                </a:lnTo>
                <a:close/>
              </a:path>
            </a:pathLst>
          </a:custGeom>
          <a:blipFill>
            <a:blip r:embed="rId5"/>
            <a:stretch>
              <a:fillRect l="0" t="0" r="0" b="0"/>
            </a:stretch>
          </a:blipFill>
        </p:spPr>
      </p:sp>
      <p:sp>
        <p:nvSpPr>
          <p:cNvPr name="TextBox 5" id="5"/>
          <p:cNvSpPr txBox="true"/>
          <p:nvPr/>
        </p:nvSpPr>
        <p:spPr>
          <a:xfrm rot="0">
            <a:off x="10529545" y="395828"/>
            <a:ext cx="7597867" cy="412751"/>
          </a:xfrm>
          <a:prstGeom prst="rect">
            <a:avLst/>
          </a:prstGeom>
        </p:spPr>
        <p:txBody>
          <a:bodyPr anchor="t" rtlCol="false" tIns="0" lIns="0" bIns="0" rIns="0">
            <a:spAutoFit/>
          </a:bodyPr>
          <a:lstStyle/>
          <a:p>
            <a:pPr algn="l">
              <a:lnSpc>
                <a:spcPts val="3499"/>
              </a:lnSpc>
            </a:pPr>
            <a:r>
              <a:rPr lang="en-US" sz="2499" b="true">
                <a:solidFill>
                  <a:srgbClr val="343434"/>
                </a:solidFill>
                <a:latin typeface="Roboto Slab Bold"/>
                <a:ea typeface="Roboto Slab Bold"/>
                <a:cs typeface="Roboto Slab Bold"/>
                <a:sym typeface="Roboto Slab Bold"/>
              </a:rPr>
              <a:t>CHƯƠNG 2: PHÂN TÍCH VÀ THIẾT KẾ HỆ THỐNG</a:t>
            </a:r>
          </a:p>
        </p:txBody>
      </p:sp>
      <p:sp>
        <p:nvSpPr>
          <p:cNvPr name="TextBox 6" id="6"/>
          <p:cNvSpPr txBox="true"/>
          <p:nvPr/>
        </p:nvSpPr>
        <p:spPr>
          <a:xfrm rot="0">
            <a:off x="5345067" y="9440919"/>
            <a:ext cx="7597867" cy="412751"/>
          </a:xfrm>
          <a:prstGeom prst="rect">
            <a:avLst/>
          </a:prstGeom>
        </p:spPr>
        <p:txBody>
          <a:bodyPr anchor="t" rtlCol="false" tIns="0" lIns="0" bIns="0" rIns="0">
            <a:spAutoFit/>
          </a:bodyPr>
          <a:lstStyle/>
          <a:p>
            <a:pPr algn="ctr">
              <a:lnSpc>
                <a:spcPts val="3499"/>
              </a:lnSpc>
            </a:pPr>
            <a:r>
              <a:rPr lang="en-US" b="true" sz="2499">
                <a:solidFill>
                  <a:srgbClr val="343434"/>
                </a:solidFill>
                <a:latin typeface="Roboto Slab Bold"/>
                <a:ea typeface="Roboto Slab Bold"/>
                <a:cs typeface="Roboto Slab Bold"/>
                <a:sym typeface="Roboto Slab Bold"/>
              </a:rPr>
              <a:t>BIỂU ĐỒ PHÂN CẤP CHỨC NĂNG _ ADMIN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0087" y="808579"/>
            <a:ext cx="8115300" cy="8656320"/>
          </a:xfrm>
          <a:custGeom>
            <a:avLst/>
            <a:gdLst/>
            <a:ahLst/>
            <a:cxnLst/>
            <a:rect r="r" b="b" t="t" l="l"/>
            <a:pathLst>
              <a:path h="8656320" w="8115300">
                <a:moveTo>
                  <a:pt x="0" y="0"/>
                </a:moveTo>
                <a:lnTo>
                  <a:pt x="8115300" y="0"/>
                </a:lnTo>
                <a:lnTo>
                  <a:pt x="8115300" y="8656320"/>
                </a:lnTo>
                <a:lnTo>
                  <a:pt x="0" y="8656320"/>
                </a:lnTo>
                <a:lnTo>
                  <a:pt x="0" y="0"/>
                </a:lnTo>
                <a:close/>
              </a:path>
            </a:pathLst>
          </a:custGeom>
          <a:blipFill>
            <a:blip r:embed="rId4"/>
            <a:stretch>
              <a:fillRect l="0" t="0" r="0" b="0"/>
            </a:stretch>
          </a:blipFill>
        </p:spPr>
      </p:sp>
      <p:sp>
        <p:nvSpPr>
          <p:cNvPr name="Freeform 4" id="4"/>
          <p:cNvSpPr/>
          <p:nvPr/>
        </p:nvSpPr>
        <p:spPr>
          <a:xfrm flipH="false" flipV="false" rot="0">
            <a:off x="10278312" y="1028700"/>
            <a:ext cx="6416522" cy="8266050"/>
          </a:xfrm>
          <a:custGeom>
            <a:avLst/>
            <a:gdLst/>
            <a:ahLst/>
            <a:cxnLst/>
            <a:rect r="r" b="b" t="t" l="l"/>
            <a:pathLst>
              <a:path h="8266050" w="6416522">
                <a:moveTo>
                  <a:pt x="0" y="0"/>
                </a:moveTo>
                <a:lnTo>
                  <a:pt x="6416522" y="0"/>
                </a:lnTo>
                <a:lnTo>
                  <a:pt x="6416522" y="8266050"/>
                </a:lnTo>
                <a:lnTo>
                  <a:pt x="0" y="8266050"/>
                </a:lnTo>
                <a:lnTo>
                  <a:pt x="0" y="0"/>
                </a:lnTo>
                <a:close/>
              </a:path>
            </a:pathLst>
          </a:custGeom>
          <a:blipFill>
            <a:blip r:embed="rId5"/>
            <a:stretch>
              <a:fillRect l="0" t="0" r="0" b="0"/>
            </a:stretch>
          </a:blipFill>
        </p:spPr>
      </p:sp>
      <p:sp>
        <p:nvSpPr>
          <p:cNvPr name="TextBox 5" id="5"/>
          <p:cNvSpPr txBox="true"/>
          <p:nvPr/>
        </p:nvSpPr>
        <p:spPr>
          <a:xfrm rot="0">
            <a:off x="10529545" y="395828"/>
            <a:ext cx="7597867" cy="412751"/>
          </a:xfrm>
          <a:prstGeom prst="rect">
            <a:avLst/>
          </a:prstGeom>
        </p:spPr>
        <p:txBody>
          <a:bodyPr anchor="t" rtlCol="false" tIns="0" lIns="0" bIns="0" rIns="0">
            <a:spAutoFit/>
          </a:bodyPr>
          <a:lstStyle/>
          <a:p>
            <a:pPr algn="l">
              <a:lnSpc>
                <a:spcPts val="3499"/>
              </a:lnSpc>
            </a:pPr>
            <a:r>
              <a:rPr lang="en-US" sz="2499" b="true">
                <a:solidFill>
                  <a:srgbClr val="343434"/>
                </a:solidFill>
                <a:latin typeface="Roboto Slab Bold"/>
                <a:ea typeface="Roboto Slab Bold"/>
                <a:cs typeface="Roboto Slab Bold"/>
                <a:sym typeface="Roboto Slab Bold"/>
              </a:rPr>
              <a:t>CHƯƠNG 2: PHÂN TÍCH VÀ THIẾT KẾ HỆ THỐNG</a:t>
            </a:r>
          </a:p>
        </p:txBody>
      </p:sp>
      <p:sp>
        <p:nvSpPr>
          <p:cNvPr name="TextBox 6" id="6"/>
          <p:cNvSpPr txBox="true"/>
          <p:nvPr/>
        </p:nvSpPr>
        <p:spPr>
          <a:xfrm rot="0">
            <a:off x="5345067" y="9440919"/>
            <a:ext cx="7597867" cy="412751"/>
          </a:xfrm>
          <a:prstGeom prst="rect">
            <a:avLst/>
          </a:prstGeom>
        </p:spPr>
        <p:txBody>
          <a:bodyPr anchor="t" rtlCol="false" tIns="0" lIns="0" bIns="0" rIns="0">
            <a:spAutoFit/>
          </a:bodyPr>
          <a:lstStyle/>
          <a:p>
            <a:pPr algn="ctr">
              <a:lnSpc>
                <a:spcPts val="3499"/>
              </a:lnSpc>
            </a:pPr>
            <a:r>
              <a:rPr lang="en-US" b="true" sz="2499">
                <a:solidFill>
                  <a:srgbClr val="343434"/>
                </a:solidFill>
                <a:latin typeface="Roboto Slab Bold"/>
                <a:ea typeface="Roboto Slab Bold"/>
                <a:cs typeface="Roboto Slab Bold"/>
                <a:sym typeface="Roboto Slab Bold"/>
              </a:rPr>
              <a:t>BIỂU ĐỒ PHÂN CẤP CHỨC NĂNG _ USER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4844" y="244031"/>
            <a:ext cx="8420445" cy="9609638"/>
          </a:xfrm>
          <a:custGeom>
            <a:avLst/>
            <a:gdLst/>
            <a:ahLst/>
            <a:cxnLst/>
            <a:rect r="r" b="b" t="t" l="l"/>
            <a:pathLst>
              <a:path h="9609638" w="8420445">
                <a:moveTo>
                  <a:pt x="0" y="0"/>
                </a:moveTo>
                <a:lnTo>
                  <a:pt x="8420445" y="0"/>
                </a:lnTo>
                <a:lnTo>
                  <a:pt x="8420445" y="9609638"/>
                </a:lnTo>
                <a:lnTo>
                  <a:pt x="0" y="9609638"/>
                </a:lnTo>
                <a:lnTo>
                  <a:pt x="0" y="0"/>
                </a:lnTo>
                <a:close/>
              </a:path>
            </a:pathLst>
          </a:custGeom>
          <a:blipFill>
            <a:blip r:embed="rId4"/>
            <a:stretch>
              <a:fillRect l="0" t="0" r="0" b="0"/>
            </a:stretch>
          </a:blipFill>
        </p:spPr>
      </p:sp>
      <p:sp>
        <p:nvSpPr>
          <p:cNvPr name="Freeform 4" id="4"/>
          <p:cNvSpPr/>
          <p:nvPr/>
        </p:nvSpPr>
        <p:spPr>
          <a:xfrm flipH="false" flipV="false" rot="0">
            <a:off x="10304555" y="1985565"/>
            <a:ext cx="6502826" cy="6315870"/>
          </a:xfrm>
          <a:custGeom>
            <a:avLst/>
            <a:gdLst/>
            <a:ahLst/>
            <a:cxnLst/>
            <a:rect r="r" b="b" t="t" l="l"/>
            <a:pathLst>
              <a:path h="6315870" w="6502826">
                <a:moveTo>
                  <a:pt x="0" y="0"/>
                </a:moveTo>
                <a:lnTo>
                  <a:pt x="6502826" y="0"/>
                </a:lnTo>
                <a:lnTo>
                  <a:pt x="6502826" y="6315870"/>
                </a:lnTo>
                <a:lnTo>
                  <a:pt x="0" y="6315870"/>
                </a:lnTo>
                <a:lnTo>
                  <a:pt x="0" y="0"/>
                </a:lnTo>
                <a:close/>
              </a:path>
            </a:pathLst>
          </a:custGeom>
          <a:blipFill>
            <a:blip r:embed="rId5"/>
            <a:stretch>
              <a:fillRect l="0" t="0" r="0" b="0"/>
            </a:stretch>
          </a:blipFill>
        </p:spPr>
      </p:sp>
      <p:sp>
        <p:nvSpPr>
          <p:cNvPr name="TextBox 5" id="5"/>
          <p:cNvSpPr txBox="true"/>
          <p:nvPr/>
        </p:nvSpPr>
        <p:spPr>
          <a:xfrm rot="0">
            <a:off x="10529545" y="395828"/>
            <a:ext cx="7597867" cy="412751"/>
          </a:xfrm>
          <a:prstGeom prst="rect">
            <a:avLst/>
          </a:prstGeom>
        </p:spPr>
        <p:txBody>
          <a:bodyPr anchor="t" rtlCol="false" tIns="0" lIns="0" bIns="0" rIns="0">
            <a:spAutoFit/>
          </a:bodyPr>
          <a:lstStyle/>
          <a:p>
            <a:pPr algn="l">
              <a:lnSpc>
                <a:spcPts val="3499"/>
              </a:lnSpc>
            </a:pPr>
            <a:r>
              <a:rPr lang="en-US" sz="2499" b="true">
                <a:solidFill>
                  <a:srgbClr val="343434"/>
                </a:solidFill>
                <a:latin typeface="Roboto Slab Bold"/>
                <a:ea typeface="Roboto Slab Bold"/>
                <a:cs typeface="Roboto Slab Bold"/>
                <a:sym typeface="Roboto Slab Bold"/>
              </a:rPr>
              <a:t>CHƯƠNG 2: PHÂN TÍCH VÀ THIẾT KẾ HỆ THỐNG</a:t>
            </a:r>
          </a:p>
        </p:txBody>
      </p:sp>
      <p:sp>
        <p:nvSpPr>
          <p:cNvPr name="TextBox 6" id="6"/>
          <p:cNvSpPr txBox="true"/>
          <p:nvPr/>
        </p:nvSpPr>
        <p:spPr>
          <a:xfrm rot="0">
            <a:off x="1546133" y="9874249"/>
            <a:ext cx="7597867" cy="412751"/>
          </a:xfrm>
          <a:prstGeom prst="rect">
            <a:avLst/>
          </a:prstGeom>
        </p:spPr>
        <p:txBody>
          <a:bodyPr anchor="t" rtlCol="false" tIns="0" lIns="0" bIns="0" rIns="0">
            <a:spAutoFit/>
          </a:bodyPr>
          <a:lstStyle/>
          <a:p>
            <a:pPr algn="ctr">
              <a:lnSpc>
                <a:spcPts val="3499"/>
              </a:lnSpc>
            </a:pPr>
            <a:r>
              <a:rPr lang="en-US" b="true" sz="2499">
                <a:solidFill>
                  <a:srgbClr val="343434"/>
                </a:solidFill>
                <a:latin typeface="Roboto Slab Bold"/>
                <a:ea typeface="Roboto Slab Bold"/>
                <a:cs typeface="Roboto Slab Bold"/>
                <a:sym typeface="Roboto Slab Bold"/>
              </a:rPr>
              <a:t>SƠ ĐỒ USECASE TỔNG QUAN</a:t>
            </a:r>
          </a:p>
        </p:txBody>
      </p:sp>
      <p:sp>
        <p:nvSpPr>
          <p:cNvPr name="TextBox 7" id="7"/>
          <p:cNvSpPr txBox="true"/>
          <p:nvPr/>
        </p:nvSpPr>
        <p:spPr>
          <a:xfrm rot="0">
            <a:off x="9757034" y="8405927"/>
            <a:ext cx="7597867" cy="412751"/>
          </a:xfrm>
          <a:prstGeom prst="rect">
            <a:avLst/>
          </a:prstGeom>
        </p:spPr>
        <p:txBody>
          <a:bodyPr anchor="t" rtlCol="false" tIns="0" lIns="0" bIns="0" rIns="0">
            <a:spAutoFit/>
          </a:bodyPr>
          <a:lstStyle/>
          <a:p>
            <a:pPr algn="ctr">
              <a:lnSpc>
                <a:spcPts val="3499"/>
              </a:lnSpc>
            </a:pPr>
            <a:r>
              <a:rPr lang="en-US" b="true" sz="2499">
                <a:solidFill>
                  <a:srgbClr val="343434"/>
                </a:solidFill>
                <a:latin typeface="Roboto Slab Bold"/>
                <a:ea typeface="Roboto Slab Bold"/>
                <a:cs typeface="Roboto Slab Bold"/>
                <a:sym typeface="Roboto Slab Bold"/>
              </a:rPr>
              <a:t>SƠ ĐỒ USECASE NGƯỜI DÙNG KHÁCH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DAGhhZQi4w0</dc:identifier>
  <dcterms:modified xsi:type="dcterms:W3CDTF">2011-08-01T06:04:30Z</dcterms:modified>
  <cp:revision>1</cp:revision>
  <dc:title>Thuyết trình web bán thiết bị điện tử - TMĐT</dc:title>
</cp:coreProperties>
</file>